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5" d="100"/>
          <a:sy n="85" d="100"/>
        </p:scale>
        <p:origin x="60"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97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Doel: urgentie zonder paniek. "Nog geen twee jaar geleden hadden we het vooral over chatbots. Vandaag geven we AI toegang tot onze documenten, agenda's, inboxen, software en processen. De vraag is niet langer wat AI kan zeggen, maar wat AI namens ons kan doen." Benoem: de explosie aan productnamen, de datum 2 augustus 2026, de AP-handreiking van 13 juli. Belofte: na 45 minuten begrijpt u het speelveld en weet u wat maandag moet gebeuren.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belangrijkste ontwikkeling sinds 2024 is niet alleen dat modellen beter zijn, maar dat de aard van de software verandert: van chat naar multimodaal naar reasoning naar agentic. De strijd gaat niet meer alleen over de beste antwoorden, maar over toegang tot data, integratie met e-mail, agenda en software, en het vermogen om zelfstandig meerdere stappen uit te voeren. Dat verschuift het juridische zwaartepunt van "informatie" naar "handeling".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Publiek helpen deze vier te scheiden. Een medewerker kan Gemini gebruiken via Workspace zonder ooit de Gemini-site te bezoeken; een organisatie kan Azure OpenAI gebruiken zonder zichtbaar ChatGPT-verkeer. De daadwerkelijke risico's zitten zelden in "welk model", maar in het platform, de rechten en het gebruiksproces.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 vier spelers rond één centraal bedrijfsproces. De boodschap: de concurrentie draait niet alleen om het beste antwoord, maar om wie het diepst in uw werkproces mag. OpenAI = breed. Google = distributie en integratie. Anthropic = coding, complexe documenten, agentveiligheid. Mistral = Europees en soeverein alternatief, geen kleinere kopie van ChatGPT.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Marktaandeel kan vier dingen betekenen: webbezoek, actieve app-gebruikers, zakelijke licenties, API-gebruik. Presenteer cijfers als richtinggevend, niet absoluut. De bruikbare conclusie: ChatGPT is nog de grootste zelfstandige assistent, Gemini groeit hard via integratie, Claude groeit sterk bij professionals, Mistral is strategisch relevant als Europees alternatief, Microsoft is lastig los te meten.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Demonstratietip bij ChatGPT Work: geef drie documenten en vraag om tegenstrijdigheden, een risicomatrix en een managementnotitie van twee pagina's. Codex is niet meer alleen programmeren: interne apps, dashboards, analyses. Claude Cowork brengt de agentaanpak naar office-werk via MCP. Mistral Vibe combineert werk en coding. De les is convergentie: het onderscheid verschuift van "welk model" naar "welke toegang en welk beheer".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Kernomslag van het webinar. De combinatie van overtuigende taal en uitvoeringsbevoegdheid is risicovoller dan elk van beide afzonderlijk. Dit is het scharnierpunt naar het risico- en AVG-deel.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Principe van minimale toegang geldt ook voor agents. Prompt injection: kwaadwillende instructies verborgen in websites, e-mails, documenten, afbeeldingen of gekoppelde bronnen. Audittrail: wie gaf de opdracht, welke data, welk model, welke tools, welke acties, wie controleerde. Modelwijziging: cloudmodellen worden bijgewerkt, dus versiebeheer, evaluatiesets, regressietests en een uitschakelmogelijkheid zijn nodig. Zesde, impliciet: schijnzekerheid, want de vormkwaliteit stijgt sneller dan de betrouwbaarheid.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Een AI-toepassing kan tegelijk onder beide kaders vallen; de AI Act vervangt de AVG niet. Gebruik de AP-handreiking van 13 juli 2026 als actualiteitshaak. De AP publiceerde ook een praktisch hulpmiddel om in te schatten of een organisatie generatieve AI wil, kan en mag inzetten.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Denk bij persoonsgegevens ook aan functiegegevens, klantvragen, HR-, financiële en medische informatie, opnamen, metadata en indirect herleidbare gegevens. Grondslag: overeenkomst, wettelijke verplichting, gerechtvaardigd belang, toestemming. Verwerkersvraag: gebruikt de leverancier prompts voor training, kan dat uit, waar staan de gegevens, welke subprocessors. Let op OpenAI-clausules over toegang tot agentcontent en screenshots. Geautomatiseerde besluitvorming: een medewerker die alleen formeel goedkeurt is mogelijk geen betekenisvolle menselijke tussenkomst.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Act in werking sinds 1 augustus 2024. Voor bepaalde hoog-risico systemen in gereguleerde producten geldt een verlengde overgang tot 2 augustus 2028. Voor GPAI-modellen die vóór 2 augustus 2025 op de markt waren geldt een nalevingsdeadline van 2 augustus 2027. Digital Omnibus (november 2025) stelt vereenvoudigingen voor: sommige deadlines en definities bewegen nog, maar de basis blijft nodig. Vermijd een juridisch college; vertaal elke regel naar een organisatorische actie.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Artikel 4 geldt sinds 2 februari 2025. Aanbieders en gebruiksorganisaties moeten een voldoende niveau van AI-geletterdheid waarborgen bij iedereen die namens hen met AI werkt. De AI Act eist geen examen, maar de organisatie moet in de praktijk kunnen onderbouwen wat zij heeft gedaan. Dit is een sterke brug naar de opleidingspijler verderop.</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Overgang naar scherm delen. Eén herkenbare casus is sterker dan vier losse trucjes. Laat een agent drie documenten analyseren, actiepunten en risico's benoemen, een memo en conceptpresentatie opleveren. Toon daarna bewust een fout: onjuiste aanname, ontbrekende broncontrole, te ruime actie. Benadruk: een fraai eindproduct vereist nog steeds menselijke verificatie. Houd deze demo strak, circa acht minuten, met screenshots als terugvaloptie.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technologie verandert sneller dan organisaties kunnen inkopen, implementeren en trainen. Dit hopgedrag levert versnipperde contracten, onduidelijk eigenaarschap, dubbele trainingen, oncontroleerbare datastromen, weinig herbruikbare kennis en geen betrouwbare businesscase op. Zet dit tegenover de modelagnostische aanpak op de volgende slide.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 van de aanpak: definieer eerst probleem, data, risicoklasse, kwaliteitsniveau, integraties, menselijke controle en exitvoorwaarden. Selecteer daarna pas model of platform. Zo houdt u de vrijheid om te wisselen wanneer kwaliteit, prijs, voorwaarden, datalocatie of regelgeving daartoe aanleiding geven.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payoff. "Een organisatie wordt niet AI-volwassen doordat zij het nieuwste model gebruikt, maar doordat zij voorspelbaar waarde kan realiseren en risico's kan beheersen, ongeacht welk model eronder zit." Roadmap: per usecase probleem, eigenaar, waarde, data, risicoklasse, oplossing, pilotcriteria en besluitmoment. Beleid: toegestane tools, toegestane data, wanneer menselijke controle verplicht is, wie een agent mag koppelen, incidentprocedure. Opleiding: rollen en niveaus van alle medewerkers tot bestuur. KPI's: meet meer dan alleen gebruik.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tien acties uit het dossier, hier teruggebracht tot de zes die maandag beginnen. Voeg mondeling toe: leveranciersbeoordelingen die verder kijken dan ISO-certificaten en marketingclaims, periodiek testen op betrouwbaarheid, discriminatie, datalekrisico en prompt injection, en beslissingen documenteren inclusief het waarom en de verantwoordelijke.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Afsluiting en call-to-action. "In 45 minuten kunnen we modellen, AVG, AI Act, agentveiligheid en governance alleen op hoofdlijnen behandelen. Maar dit zijn geen eenmalige onderwerpen: de technologie verandert iedere maand en de juridische praktijk beweegt mee. Daarom organiseert de NVAIR regelmatig webinars en bijeenkomsten." Nodig het publiek uit lid te worden. Laat ruimte voor enkele vragen.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A3C"/>
        </a:solidFill>
        <a:effectLst/>
      </p:bgPr>
    </p:bg>
    <p:spTree>
      <p:nvGrpSpPr>
        <p:cNvPr id="1" name=""/>
        <p:cNvGrpSpPr/>
        <p:nvPr/>
      </p:nvGrpSpPr>
      <p:grpSpPr>
        <a:xfrm>
          <a:off x="0" y="0"/>
          <a:ext cx="0" cy="0"/>
          <a:chOff x="0" y="0"/>
          <a:chExt cx="0" cy="0"/>
        </a:xfrm>
      </p:grpSpPr>
      <p:sp>
        <p:nvSpPr>
          <p:cNvPr id="2" name="Shape 0"/>
          <p:cNvSpPr/>
          <p:nvPr/>
        </p:nvSpPr>
        <p:spPr>
          <a:xfrm>
            <a:off x="8869680" y="-2011680"/>
            <a:ext cx="5943600" cy="5943600"/>
          </a:xfrm>
          <a:prstGeom prst="ellipse">
            <a:avLst/>
          </a:prstGeom>
          <a:solidFill>
            <a:srgbClr val="1E2761"/>
          </a:solidFill>
          <a:ln/>
        </p:spPr>
        <p:txBody>
          <a:bodyPr/>
          <a:lstStyle/>
          <a:p>
            <a:endParaRPr lang="en-NL"/>
          </a:p>
        </p:txBody>
      </p:sp>
      <p:sp>
        <p:nvSpPr>
          <p:cNvPr id="3" name="Shape 1"/>
          <p:cNvSpPr/>
          <p:nvPr/>
        </p:nvSpPr>
        <p:spPr>
          <a:xfrm>
            <a:off x="10058400" y="-914400"/>
            <a:ext cx="3657600" cy="3657600"/>
          </a:xfrm>
          <a:prstGeom prst="ellipse">
            <a:avLst/>
          </a:prstGeom>
          <a:solidFill>
            <a:srgbClr val="3A57A8"/>
          </a:solidFill>
          <a:ln/>
        </p:spPr>
        <p:txBody>
          <a:bodyPr/>
          <a:lstStyle/>
          <a:p>
            <a:endParaRPr lang="en-NL"/>
          </a:p>
        </p:txBody>
      </p:sp>
      <p:sp>
        <p:nvSpPr>
          <p:cNvPr id="4" name="Shape 2"/>
          <p:cNvSpPr/>
          <p:nvPr/>
        </p:nvSpPr>
        <p:spPr>
          <a:xfrm>
            <a:off x="11155680" y="274320"/>
            <a:ext cx="1554480" cy="1554480"/>
          </a:xfrm>
          <a:prstGeom prst="ellipse">
            <a:avLst/>
          </a:prstGeom>
          <a:solidFill>
            <a:srgbClr val="E9B44C"/>
          </a:solidFill>
          <a:ln/>
        </p:spPr>
        <p:txBody>
          <a:bodyPr/>
          <a:lstStyle/>
          <a:p>
            <a:endParaRPr lang="en-NL"/>
          </a:p>
        </p:txBody>
      </p:sp>
      <p:sp>
        <p:nvSpPr>
          <p:cNvPr id="5" name="Text 3"/>
          <p:cNvSpPr/>
          <p:nvPr/>
        </p:nvSpPr>
        <p:spPr>
          <a:xfrm>
            <a:off x="566928" y="1097280"/>
            <a:ext cx="8229600" cy="320040"/>
          </a:xfrm>
          <a:prstGeom prst="rect">
            <a:avLst/>
          </a:prstGeom>
          <a:noFill/>
          <a:ln/>
        </p:spPr>
        <p:txBody>
          <a:bodyPr wrap="square" rtlCol="0" anchor="ctr"/>
          <a:lstStyle/>
          <a:p>
            <a:pPr marL="0" indent="0">
              <a:buNone/>
            </a:pPr>
            <a:r>
              <a:rPr lang="en-US" sz="1300" b="1" kern="0" spc="200" dirty="0">
                <a:solidFill>
                  <a:srgbClr val="E9B44C"/>
                </a:solidFill>
                <a:latin typeface="Calibri" pitchFamily="34" charset="0"/>
                <a:ea typeface="Calibri" pitchFamily="34" charset="-122"/>
                <a:cs typeface="Calibri" pitchFamily="34" charset="-120"/>
              </a:rPr>
              <a:t>NVAIR WEBINAR   •   23 JULI 2026   •   12.30 TOT 13.15 UUR</a:t>
            </a:r>
            <a:endParaRPr lang="en-US" sz="1300" dirty="0"/>
          </a:p>
        </p:txBody>
      </p:sp>
      <p:sp>
        <p:nvSpPr>
          <p:cNvPr id="6" name="Text 4"/>
          <p:cNvSpPr/>
          <p:nvPr/>
        </p:nvSpPr>
        <p:spPr>
          <a:xfrm>
            <a:off x="566928" y="1874520"/>
            <a:ext cx="9601200" cy="1920240"/>
          </a:xfrm>
          <a:prstGeom prst="rect">
            <a:avLst/>
          </a:prstGeom>
          <a:noFill/>
          <a:ln/>
        </p:spPr>
        <p:txBody>
          <a:bodyPr wrap="square" rtlCol="0" anchor="t"/>
          <a:lstStyle/>
          <a:p>
            <a:pPr marL="0" indent="0" algn="l">
              <a:lnSpc>
                <a:spcPct val="100000"/>
              </a:lnSpc>
              <a:buNone/>
            </a:pPr>
            <a:r>
              <a:rPr lang="en-US" sz="5800" b="1" dirty="0">
                <a:solidFill>
                  <a:srgbClr val="FFFFFF"/>
                </a:solidFill>
                <a:latin typeface="Calibri" pitchFamily="34" charset="0"/>
                <a:ea typeface="Calibri" pitchFamily="34" charset="-122"/>
                <a:cs typeface="Calibri" pitchFamily="34" charset="-120"/>
              </a:rPr>
              <a:t>AI Tools 2026</a:t>
            </a:r>
            <a:endParaRPr lang="en-US" sz="5800" dirty="0"/>
          </a:p>
          <a:p>
            <a:pPr marL="0" indent="0" algn="l">
              <a:lnSpc>
                <a:spcPct val="100000"/>
              </a:lnSpc>
              <a:buNone/>
            </a:pPr>
            <a:r>
              <a:rPr lang="en-US" sz="3400" dirty="0">
                <a:solidFill>
                  <a:srgbClr val="CADCFC"/>
                </a:solidFill>
                <a:latin typeface="Calibri" pitchFamily="34" charset="0"/>
                <a:ea typeface="Calibri" pitchFamily="34" charset="-122"/>
                <a:cs typeface="Calibri" pitchFamily="34" charset="-120"/>
              </a:rPr>
              <a:t>van chatbot naar digitale collega</a:t>
            </a:r>
            <a:endParaRPr lang="en-US" sz="5800" dirty="0"/>
          </a:p>
        </p:txBody>
      </p:sp>
      <p:sp>
        <p:nvSpPr>
          <p:cNvPr id="7" name="Text 5"/>
          <p:cNvSpPr/>
          <p:nvPr/>
        </p:nvSpPr>
        <p:spPr>
          <a:xfrm>
            <a:off x="566928" y="3977640"/>
            <a:ext cx="8778240" cy="731520"/>
          </a:xfrm>
          <a:prstGeom prst="rect">
            <a:avLst/>
          </a:prstGeom>
          <a:noFill/>
          <a:ln/>
        </p:spPr>
        <p:txBody>
          <a:bodyPr wrap="square" rtlCol="0" anchor="ctr"/>
          <a:lstStyle/>
          <a:p>
            <a:pPr marL="0" indent="0" algn="l">
              <a:buNone/>
            </a:pPr>
            <a:r>
              <a:rPr lang="en-US" sz="1700" dirty="0">
                <a:solidFill>
                  <a:srgbClr val="AEB8D6"/>
                </a:solidFill>
                <a:latin typeface="Calibri" pitchFamily="34" charset="0"/>
                <a:ea typeface="Calibri" pitchFamily="34" charset="-122"/>
                <a:cs typeface="Calibri" pitchFamily="34" charset="-120"/>
              </a:rPr>
              <a:t>Wat ChatGPT, Gemini, Claude en Mistral werkelijk kunnen, en hoe u grip houdt op risico, AVG en de AI Act.</a:t>
            </a:r>
            <a:endParaRPr lang="en-US" sz="1700" dirty="0"/>
          </a:p>
        </p:txBody>
      </p:sp>
      <p:sp>
        <p:nvSpPr>
          <p:cNvPr id="8" name="Shape 6"/>
          <p:cNvSpPr/>
          <p:nvPr/>
        </p:nvSpPr>
        <p:spPr>
          <a:xfrm>
            <a:off x="566928" y="5074920"/>
            <a:ext cx="2926080" cy="0"/>
          </a:xfrm>
          <a:prstGeom prst="line">
            <a:avLst/>
          </a:prstGeom>
          <a:noFill/>
          <a:ln w="25400">
            <a:solidFill>
              <a:srgbClr val="E9B44C"/>
            </a:solidFill>
            <a:prstDash val="solid"/>
          </a:ln>
        </p:spPr>
        <p:txBody>
          <a:bodyPr/>
          <a:lstStyle/>
          <a:p>
            <a:endParaRPr lang="en-NL"/>
          </a:p>
        </p:txBody>
      </p:sp>
      <p:sp>
        <p:nvSpPr>
          <p:cNvPr id="9" name="Text 7"/>
          <p:cNvSpPr/>
          <p:nvPr/>
        </p:nvSpPr>
        <p:spPr>
          <a:xfrm>
            <a:off x="566928" y="5257800"/>
            <a:ext cx="7315200" cy="731520"/>
          </a:xfrm>
          <a:prstGeom prst="rect">
            <a:avLst/>
          </a:prstGeom>
          <a:noFill/>
          <a:ln/>
        </p:spPr>
        <p:txBody>
          <a:bodyPr wrap="square" rtlCol="0" anchor="ctr"/>
          <a:lstStyle/>
          <a:p>
            <a:pPr marL="0" indent="0" algn="l">
              <a:buNone/>
            </a:pPr>
            <a:r>
              <a:rPr lang="en-US" sz="1600" b="1" dirty="0">
                <a:solidFill>
                  <a:srgbClr val="FFFFFF"/>
                </a:solidFill>
                <a:latin typeface="Calibri" pitchFamily="34" charset="0"/>
                <a:ea typeface="Calibri" pitchFamily="34" charset="-122"/>
                <a:cs typeface="Calibri" pitchFamily="34" charset="-120"/>
              </a:rPr>
              <a:t>Barry van der Laan MBA</a:t>
            </a:r>
            <a:endParaRPr lang="en-US" sz="1600" dirty="0"/>
          </a:p>
          <a:p>
            <a:pPr marL="0" indent="0" algn="l">
              <a:buNone/>
            </a:pPr>
            <a:r>
              <a:rPr lang="en-US" sz="1200" dirty="0">
                <a:solidFill>
                  <a:srgbClr val="9AA4C4"/>
                </a:solidFill>
                <a:latin typeface="Calibri" pitchFamily="34" charset="0"/>
                <a:ea typeface="Calibri" pitchFamily="34" charset="-122"/>
                <a:cs typeface="Calibri" pitchFamily="34" charset="-120"/>
              </a:rPr>
              <a:t>Bestuurslid NVAIR  |  Senior FX Market Strategist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E9B44C"/>
                </a:solidFill>
                <a:latin typeface="Calibri" pitchFamily="34" charset="0"/>
                <a:ea typeface="Calibri" pitchFamily="34" charset="-122"/>
                <a:cs typeface="Calibri" pitchFamily="34" charset="-120"/>
              </a:rPr>
              <a:t>DE KERN IN ÉÉN BEELD</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Wat veranderde er in twaalf maanden?</a:t>
            </a:r>
            <a:endParaRPr lang="en-US" sz="3400" dirty="0"/>
          </a:p>
        </p:txBody>
      </p:sp>
      <p:sp>
        <p:nvSpPr>
          <p:cNvPr id="4" name="Shape 2"/>
          <p:cNvSpPr/>
          <p:nvPr/>
        </p:nvSpPr>
        <p:spPr>
          <a:xfrm>
            <a:off x="566928" y="2286000"/>
            <a:ext cx="4434840" cy="2651760"/>
          </a:xfrm>
          <a:prstGeom prst="roundRect">
            <a:avLst>
              <a:gd name="adj" fmla="val 3103"/>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5" name="Shape 3"/>
          <p:cNvSpPr/>
          <p:nvPr/>
        </p:nvSpPr>
        <p:spPr>
          <a:xfrm>
            <a:off x="1051560" y="2724912"/>
            <a:ext cx="768096" cy="768096"/>
          </a:xfrm>
          <a:prstGeom prst="ellipse">
            <a:avLst/>
          </a:prstGeom>
          <a:solidFill>
            <a:srgbClr val="3A57A8"/>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1233983" y="2907335"/>
            <a:ext cx="403250" cy="403250"/>
          </a:xfrm>
          <a:prstGeom prst="rect">
            <a:avLst/>
          </a:prstGeom>
        </p:spPr>
      </p:pic>
      <p:sp>
        <p:nvSpPr>
          <p:cNvPr id="7" name="Text 4"/>
          <p:cNvSpPr/>
          <p:nvPr/>
        </p:nvSpPr>
        <p:spPr>
          <a:xfrm>
            <a:off x="2029968" y="2743200"/>
            <a:ext cx="2697480" cy="320040"/>
          </a:xfrm>
          <a:prstGeom prst="rect">
            <a:avLst/>
          </a:prstGeom>
          <a:noFill/>
          <a:ln/>
        </p:spPr>
        <p:txBody>
          <a:bodyPr wrap="square" rtlCol="0" anchor="ctr"/>
          <a:lstStyle/>
          <a:p>
            <a:pPr marL="0" indent="0">
              <a:buNone/>
            </a:pPr>
            <a:r>
              <a:rPr lang="en-US" sz="1300" b="1" kern="0" spc="200" dirty="0">
                <a:solidFill>
                  <a:srgbClr val="5A6377"/>
                </a:solidFill>
                <a:latin typeface="Calibri" pitchFamily="34" charset="0"/>
                <a:ea typeface="Calibri" pitchFamily="34" charset="-122"/>
                <a:cs typeface="Calibri" pitchFamily="34" charset="-120"/>
              </a:rPr>
              <a:t>TOEN</a:t>
            </a:r>
            <a:endParaRPr lang="en-US" sz="1300" dirty="0"/>
          </a:p>
        </p:txBody>
      </p:sp>
      <p:sp>
        <p:nvSpPr>
          <p:cNvPr id="8" name="Text 5"/>
          <p:cNvSpPr/>
          <p:nvPr/>
        </p:nvSpPr>
        <p:spPr>
          <a:xfrm>
            <a:off x="2029968" y="3063240"/>
            <a:ext cx="2697480" cy="502920"/>
          </a:xfrm>
          <a:prstGeom prst="rect">
            <a:avLst/>
          </a:prstGeom>
          <a:noFill/>
          <a:ln/>
        </p:spPr>
        <p:txBody>
          <a:bodyPr wrap="square" rtlCol="0" anchor="ctr"/>
          <a:lstStyle/>
          <a:p>
            <a:pPr marL="0" indent="0">
              <a:buNone/>
            </a:pPr>
            <a:r>
              <a:rPr lang="en-US" sz="2100" b="1" dirty="0">
                <a:solidFill>
                  <a:srgbClr val="1E2761"/>
                </a:solidFill>
                <a:latin typeface="Calibri" pitchFamily="34" charset="0"/>
                <a:ea typeface="Calibri" pitchFamily="34" charset="-122"/>
                <a:cs typeface="Calibri" pitchFamily="34" charset="-120"/>
              </a:rPr>
              <a:t>AI gaf een antwoord</a:t>
            </a:r>
            <a:endParaRPr lang="en-US" sz="2100" dirty="0"/>
          </a:p>
        </p:txBody>
      </p:sp>
      <p:sp>
        <p:nvSpPr>
          <p:cNvPr id="9" name="Text 6"/>
          <p:cNvSpPr/>
          <p:nvPr/>
        </p:nvSpPr>
        <p:spPr>
          <a:xfrm>
            <a:off x="1069848" y="3886200"/>
            <a:ext cx="3520440" cy="822960"/>
          </a:xfrm>
          <a:prstGeom prst="rect">
            <a:avLst/>
          </a:prstGeom>
          <a:noFill/>
          <a:ln/>
        </p:spPr>
        <p:txBody>
          <a:bodyPr wrap="square" rtlCol="0" anchor="ctr"/>
          <a:lstStyle/>
          <a:p>
            <a:pPr marL="0" indent="0">
              <a:buNone/>
            </a:pPr>
            <a:r>
              <a:rPr lang="en-US" sz="1400" dirty="0">
                <a:solidFill>
                  <a:srgbClr val="3A4256"/>
                </a:solidFill>
                <a:latin typeface="Calibri" pitchFamily="34" charset="0"/>
                <a:ea typeface="Calibri" pitchFamily="34" charset="-122"/>
                <a:cs typeface="Calibri" pitchFamily="34" charset="-120"/>
              </a:rPr>
              <a:t>"Vat dit contract samen." U las het en besliste zelf.</a:t>
            </a:r>
            <a:endParaRPr lang="en-US" sz="1400" dirty="0"/>
          </a:p>
        </p:txBody>
      </p:sp>
      <p:sp>
        <p:nvSpPr>
          <p:cNvPr id="10" name="Shape 7"/>
          <p:cNvSpPr/>
          <p:nvPr/>
        </p:nvSpPr>
        <p:spPr>
          <a:xfrm>
            <a:off x="5166360" y="3337560"/>
            <a:ext cx="777240" cy="548640"/>
          </a:xfrm>
          <a:prstGeom prst="rightArrow">
            <a:avLst/>
          </a:prstGeom>
          <a:solidFill>
            <a:srgbClr val="E9B44C"/>
          </a:solidFill>
          <a:ln/>
        </p:spPr>
        <p:txBody>
          <a:bodyPr/>
          <a:lstStyle/>
          <a:p>
            <a:endParaRPr lang="en-NL"/>
          </a:p>
        </p:txBody>
      </p:sp>
      <p:sp>
        <p:nvSpPr>
          <p:cNvPr id="11" name="Shape 8"/>
          <p:cNvSpPr/>
          <p:nvPr/>
        </p:nvSpPr>
        <p:spPr>
          <a:xfrm>
            <a:off x="6099048" y="2286000"/>
            <a:ext cx="4434840" cy="2651760"/>
          </a:xfrm>
          <a:prstGeom prst="roundRect">
            <a:avLst>
              <a:gd name="adj" fmla="val 3103"/>
            </a:avLst>
          </a:prstGeom>
          <a:solidFill>
            <a:srgbClr val="1E2761"/>
          </a:solidFill>
          <a:ln/>
          <a:effectLst>
            <a:outerShdw blurRad="127000" dist="38100" dir="5400000" algn="bl" rotWithShape="0">
              <a:srgbClr val="1E2761">
                <a:alpha val="16000"/>
              </a:srgbClr>
            </a:outerShdw>
          </a:effectLst>
        </p:spPr>
        <p:txBody>
          <a:bodyPr/>
          <a:lstStyle/>
          <a:p>
            <a:endParaRPr lang="en-NL"/>
          </a:p>
        </p:txBody>
      </p:sp>
      <p:sp>
        <p:nvSpPr>
          <p:cNvPr id="12" name="Shape 9"/>
          <p:cNvSpPr/>
          <p:nvPr/>
        </p:nvSpPr>
        <p:spPr>
          <a:xfrm>
            <a:off x="6583680" y="2724912"/>
            <a:ext cx="768096" cy="768096"/>
          </a:xfrm>
          <a:prstGeom prst="ellipse">
            <a:avLst/>
          </a:prstGeom>
          <a:solidFill>
            <a:srgbClr val="E9B44C"/>
          </a:solidFill>
          <a:ln/>
        </p:spPr>
        <p:txBody>
          <a:bodyPr/>
          <a:lstStyle/>
          <a:p>
            <a:endParaRPr lang="en-NL"/>
          </a:p>
        </p:txBody>
      </p:sp>
      <p:pic>
        <p:nvPicPr>
          <p:cNvPr id="13" name="Image 1" descr="preencoded.png"/>
          <p:cNvPicPr>
            <a:picLocks noChangeAspect="1"/>
          </p:cNvPicPr>
          <p:nvPr/>
        </p:nvPicPr>
        <p:blipFill>
          <a:blip r:embed="rId4"/>
          <a:stretch>
            <a:fillRect/>
          </a:stretch>
        </p:blipFill>
        <p:spPr>
          <a:xfrm>
            <a:off x="6766103" y="2907335"/>
            <a:ext cx="403250" cy="403250"/>
          </a:xfrm>
          <a:prstGeom prst="rect">
            <a:avLst/>
          </a:prstGeom>
        </p:spPr>
      </p:pic>
      <p:sp>
        <p:nvSpPr>
          <p:cNvPr id="14" name="Text 10"/>
          <p:cNvSpPr/>
          <p:nvPr/>
        </p:nvSpPr>
        <p:spPr>
          <a:xfrm>
            <a:off x="7562088" y="2743200"/>
            <a:ext cx="2697480" cy="320040"/>
          </a:xfrm>
          <a:prstGeom prst="rect">
            <a:avLst/>
          </a:prstGeom>
          <a:noFill/>
          <a:ln/>
        </p:spPr>
        <p:txBody>
          <a:bodyPr wrap="square" rtlCol="0" anchor="ctr"/>
          <a:lstStyle/>
          <a:p>
            <a:pPr marL="0" indent="0">
              <a:buNone/>
            </a:pPr>
            <a:r>
              <a:rPr lang="en-US" sz="1300" b="1" kern="0" spc="200" dirty="0">
                <a:solidFill>
                  <a:srgbClr val="CADCFC"/>
                </a:solidFill>
                <a:latin typeface="Calibri" pitchFamily="34" charset="0"/>
                <a:ea typeface="Calibri" pitchFamily="34" charset="-122"/>
                <a:cs typeface="Calibri" pitchFamily="34" charset="-120"/>
              </a:rPr>
              <a:t>NU</a:t>
            </a:r>
            <a:endParaRPr lang="en-US" sz="1300" dirty="0"/>
          </a:p>
        </p:txBody>
      </p:sp>
      <p:sp>
        <p:nvSpPr>
          <p:cNvPr id="15" name="Text 11"/>
          <p:cNvSpPr/>
          <p:nvPr/>
        </p:nvSpPr>
        <p:spPr>
          <a:xfrm>
            <a:off x="7562088" y="3063240"/>
            <a:ext cx="2697480" cy="50292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AI voert het uit</a:t>
            </a:r>
            <a:endParaRPr lang="en-US" sz="2100" dirty="0"/>
          </a:p>
        </p:txBody>
      </p:sp>
      <p:sp>
        <p:nvSpPr>
          <p:cNvPr id="16" name="Text 12"/>
          <p:cNvSpPr/>
          <p:nvPr/>
        </p:nvSpPr>
        <p:spPr>
          <a:xfrm>
            <a:off x="6601968" y="3840480"/>
            <a:ext cx="3520440" cy="914400"/>
          </a:xfrm>
          <a:prstGeom prst="rect">
            <a:avLst/>
          </a:prstGeom>
          <a:noFill/>
          <a:ln/>
        </p:spPr>
        <p:txBody>
          <a:bodyPr wrap="square" rtlCol="0" anchor="ctr"/>
          <a:lstStyle/>
          <a:p>
            <a:pPr marL="0" indent="0">
              <a:buNone/>
            </a:pPr>
            <a:r>
              <a:rPr lang="en-US" sz="1400" dirty="0">
                <a:solidFill>
                  <a:srgbClr val="CADCFC"/>
                </a:solidFill>
                <a:latin typeface="Calibri" pitchFamily="34" charset="0"/>
                <a:ea typeface="Calibri" pitchFamily="34" charset="-122"/>
                <a:cs typeface="Calibri" pitchFamily="34" charset="-120"/>
              </a:rPr>
              <a:t>"Analyseer het dossier, werk het document bij en zet een conceptmail klaar."</a:t>
            </a:r>
            <a:endParaRPr lang="en-US" sz="1400" dirty="0"/>
          </a:p>
        </p:txBody>
      </p:sp>
      <p:sp>
        <p:nvSpPr>
          <p:cNvPr id="17" name="Text 13"/>
          <p:cNvSpPr/>
          <p:nvPr/>
        </p:nvSpPr>
        <p:spPr>
          <a:xfrm>
            <a:off x="566928" y="5257800"/>
            <a:ext cx="11055096" cy="548640"/>
          </a:xfrm>
          <a:prstGeom prst="rect">
            <a:avLst/>
          </a:prstGeom>
          <a:noFill/>
          <a:ln/>
        </p:spPr>
        <p:txBody>
          <a:bodyPr wrap="square" rtlCol="0" anchor="ctr"/>
          <a:lstStyle/>
          <a:p>
            <a:pPr marL="0" indent="0" algn="ctr">
              <a:buNone/>
            </a:pPr>
            <a:r>
              <a:rPr lang="en-US" sz="1800" b="1" i="1" dirty="0">
                <a:solidFill>
                  <a:srgbClr val="1E2761"/>
                </a:solidFill>
                <a:latin typeface="Calibri" pitchFamily="34" charset="0"/>
                <a:ea typeface="Calibri" pitchFamily="34" charset="-122"/>
                <a:cs typeface="Calibri" pitchFamily="34" charset="-120"/>
              </a:rPr>
              <a:t>De vraag is niet meer wat AI kan zeggen, maar wat AI namens ons doet.</a:t>
            </a:r>
            <a:endParaRPr lang="en-US" sz="1800" dirty="0"/>
          </a:p>
        </p:txBody>
      </p:sp>
      <p:sp>
        <p:nvSpPr>
          <p:cNvPr id="19" name="Text 14"/>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0" name="Text 15"/>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VIER BEGRIPPEN UIT ELKAAR HOUDEN</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Model, assistent, agent, platform</a:t>
            </a:r>
            <a:endParaRPr lang="en-US" sz="3400" dirty="0"/>
          </a:p>
        </p:txBody>
      </p:sp>
      <p:sp>
        <p:nvSpPr>
          <p:cNvPr id="4" name="Shape 2"/>
          <p:cNvSpPr/>
          <p:nvPr/>
        </p:nvSpPr>
        <p:spPr>
          <a:xfrm>
            <a:off x="566928" y="2148840"/>
            <a:ext cx="5257800" cy="1600200"/>
          </a:xfrm>
          <a:prstGeom prst="roundRect">
            <a:avLst>
              <a:gd name="adj" fmla="val 5143"/>
            </a:avLst>
          </a:prstGeom>
          <a:solidFill>
            <a:srgbClr val="F4F6FB"/>
          </a:solidFill>
          <a:ln/>
          <a:effectLst>
            <a:outerShdw blurRad="127000" dist="38100" dir="5400000" algn="bl" rotWithShape="0">
              <a:srgbClr val="1E2761">
                <a:alpha val="16000"/>
              </a:srgbClr>
            </a:outerShdw>
          </a:effectLst>
        </p:spPr>
        <p:txBody>
          <a:bodyPr/>
          <a:lstStyle/>
          <a:p>
            <a:endParaRPr lang="en-NL"/>
          </a:p>
        </p:txBody>
      </p:sp>
      <p:sp>
        <p:nvSpPr>
          <p:cNvPr id="5" name="Shape 3"/>
          <p:cNvSpPr/>
          <p:nvPr/>
        </p:nvSpPr>
        <p:spPr>
          <a:xfrm>
            <a:off x="1033272" y="2546604"/>
            <a:ext cx="804672" cy="804672"/>
          </a:xfrm>
          <a:prstGeom prst="ellipse">
            <a:avLst/>
          </a:prstGeom>
          <a:solidFill>
            <a:srgbClr val="1E2761"/>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1224382" y="2737714"/>
            <a:ext cx="422453" cy="422453"/>
          </a:xfrm>
          <a:prstGeom prst="rect">
            <a:avLst/>
          </a:prstGeom>
        </p:spPr>
      </p:pic>
      <p:sp>
        <p:nvSpPr>
          <p:cNvPr id="7" name="Text 4"/>
          <p:cNvSpPr/>
          <p:nvPr/>
        </p:nvSpPr>
        <p:spPr>
          <a:xfrm>
            <a:off x="2167128" y="2441448"/>
            <a:ext cx="3429000" cy="411480"/>
          </a:xfrm>
          <a:prstGeom prst="rect">
            <a:avLst/>
          </a:prstGeom>
          <a:noFill/>
          <a:ln/>
        </p:spPr>
        <p:txBody>
          <a:bodyPr wrap="square" rtlCol="0" anchor="ctr"/>
          <a:lstStyle/>
          <a:p>
            <a:pPr marL="0" indent="0">
              <a:buNone/>
            </a:pPr>
            <a:r>
              <a:rPr lang="en-US" sz="2000" b="1" dirty="0">
                <a:solidFill>
                  <a:srgbClr val="1E2761"/>
                </a:solidFill>
                <a:latin typeface="Calibri" pitchFamily="34" charset="0"/>
                <a:ea typeface="Calibri" pitchFamily="34" charset="-122"/>
                <a:cs typeface="Calibri" pitchFamily="34" charset="-120"/>
              </a:rPr>
              <a:t>Model</a:t>
            </a:r>
            <a:endParaRPr lang="en-US" sz="2000" dirty="0"/>
          </a:p>
        </p:txBody>
      </p:sp>
      <p:sp>
        <p:nvSpPr>
          <p:cNvPr id="8" name="Text 5"/>
          <p:cNvSpPr/>
          <p:nvPr/>
        </p:nvSpPr>
        <p:spPr>
          <a:xfrm>
            <a:off x="2167128" y="2898648"/>
            <a:ext cx="3383280" cy="731520"/>
          </a:xfrm>
          <a:prstGeom prst="rect">
            <a:avLst/>
          </a:prstGeom>
          <a:noFill/>
          <a:ln/>
        </p:spPr>
        <p:txBody>
          <a:bodyPr wrap="square" rtlCol="0" anchor="ctr"/>
          <a:lstStyle/>
          <a:p>
            <a:pPr marL="0" indent="0">
              <a:buNone/>
            </a:pPr>
            <a:r>
              <a:rPr lang="en-US" sz="1350" dirty="0">
                <a:solidFill>
                  <a:srgbClr val="3A4256"/>
                </a:solidFill>
                <a:latin typeface="Calibri" pitchFamily="34" charset="0"/>
                <a:ea typeface="Calibri" pitchFamily="34" charset="-122"/>
                <a:cs typeface="Calibri" pitchFamily="34" charset="-120"/>
              </a:rPr>
              <a:t>De onderliggende intelligentie. GPT, Claude, Gemini, Mistral.</a:t>
            </a:r>
            <a:endParaRPr lang="en-US" sz="1350" dirty="0"/>
          </a:p>
        </p:txBody>
      </p:sp>
      <p:sp>
        <p:nvSpPr>
          <p:cNvPr id="9" name="Shape 6"/>
          <p:cNvSpPr/>
          <p:nvPr/>
        </p:nvSpPr>
        <p:spPr>
          <a:xfrm>
            <a:off x="6190488" y="2148840"/>
            <a:ext cx="5257800" cy="1600200"/>
          </a:xfrm>
          <a:prstGeom prst="roundRect">
            <a:avLst>
              <a:gd name="adj" fmla="val 5143"/>
            </a:avLst>
          </a:prstGeom>
          <a:solidFill>
            <a:srgbClr val="F4F6FB"/>
          </a:solidFill>
          <a:ln/>
          <a:effectLst>
            <a:outerShdw blurRad="127000" dist="38100" dir="5400000" algn="bl" rotWithShape="0">
              <a:srgbClr val="1E2761">
                <a:alpha val="16000"/>
              </a:srgbClr>
            </a:outerShdw>
          </a:effectLst>
        </p:spPr>
        <p:txBody>
          <a:bodyPr/>
          <a:lstStyle/>
          <a:p>
            <a:endParaRPr lang="en-NL"/>
          </a:p>
        </p:txBody>
      </p:sp>
      <p:sp>
        <p:nvSpPr>
          <p:cNvPr id="10" name="Shape 7"/>
          <p:cNvSpPr/>
          <p:nvPr/>
        </p:nvSpPr>
        <p:spPr>
          <a:xfrm>
            <a:off x="6656832" y="2546604"/>
            <a:ext cx="804672" cy="804672"/>
          </a:xfrm>
          <a:prstGeom prst="ellipse">
            <a:avLst/>
          </a:prstGeom>
          <a:solidFill>
            <a:srgbClr val="1E2761"/>
          </a:solidFill>
          <a:ln/>
        </p:spPr>
        <p:txBody>
          <a:bodyPr/>
          <a:lstStyle/>
          <a:p>
            <a:endParaRPr lang="en-NL"/>
          </a:p>
        </p:txBody>
      </p:sp>
      <p:pic>
        <p:nvPicPr>
          <p:cNvPr id="11" name="Image 1" descr="preencoded.png"/>
          <p:cNvPicPr>
            <a:picLocks noChangeAspect="1"/>
          </p:cNvPicPr>
          <p:nvPr/>
        </p:nvPicPr>
        <p:blipFill>
          <a:blip r:embed="rId4"/>
          <a:stretch>
            <a:fillRect/>
          </a:stretch>
        </p:blipFill>
        <p:spPr>
          <a:xfrm>
            <a:off x="6847942" y="2737714"/>
            <a:ext cx="422453" cy="422453"/>
          </a:xfrm>
          <a:prstGeom prst="rect">
            <a:avLst/>
          </a:prstGeom>
        </p:spPr>
      </p:pic>
      <p:sp>
        <p:nvSpPr>
          <p:cNvPr id="12" name="Text 8"/>
          <p:cNvSpPr/>
          <p:nvPr/>
        </p:nvSpPr>
        <p:spPr>
          <a:xfrm>
            <a:off x="7790688" y="2441448"/>
            <a:ext cx="3429000" cy="411480"/>
          </a:xfrm>
          <a:prstGeom prst="rect">
            <a:avLst/>
          </a:prstGeom>
          <a:noFill/>
          <a:ln/>
        </p:spPr>
        <p:txBody>
          <a:bodyPr wrap="square" rtlCol="0" anchor="ctr"/>
          <a:lstStyle/>
          <a:p>
            <a:pPr marL="0" indent="0">
              <a:buNone/>
            </a:pPr>
            <a:r>
              <a:rPr lang="en-US" sz="2000" b="1" dirty="0">
                <a:solidFill>
                  <a:srgbClr val="1E2761"/>
                </a:solidFill>
                <a:latin typeface="Calibri" pitchFamily="34" charset="0"/>
                <a:ea typeface="Calibri" pitchFamily="34" charset="-122"/>
                <a:cs typeface="Calibri" pitchFamily="34" charset="-120"/>
              </a:rPr>
              <a:t>Assistent</a:t>
            </a:r>
            <a:endParaRPr lang="en-US" sz="2000" dirty="0"/>
          </a:p>
        </p:txBody>
      </p:sp>
      <p:sp>
        <p:nvSpPr>
          <p:cNvPr id="13" name="Text 9"/>
          <p:cNvSpPr/>
          <p:nvPr/>
        </p:nvSpPr>
        <p:spPr>
          <a:xfrm>
            <a:off x="7790688" y="2898648"/>
            <a:ext cx="3383280" cy="731520"/>
          </a:xfrm>
          <a:prstGeom prst="rect">
            <a:avLst/>
          </a:prstGeom>
          <a:noFill/>
          <a:ln/>
        </p:spPr>
        <p:txBody>
          <a:bodyPr wrap="square" rtlCol="0" anchor="ctr"/>
          <a:lstStyle/>
          <a:p>
            <a:pPr marL="0" indent="0">
              <a:buNone/>
            </a:pPr>
            <a:r>
              <a:rPr lang="en-US" sz="1350" dirty="0">
                <a:solidFill>
                  <a:srgbClr val="3A4256"/>
                </a:solidFill>
                <a:latin typeface="Calibri" pitchFamily="34" charset="0"/>
                <a:ea typeface="Calibri" pitchFamily="34" charset="-122"/>
                <a:cs typeface="Calibri" pitchFamily="34" charset="-120"/>
              </a:rPr>
              <a:t>De gebruikersomgeving. ChatGPT, Claude, Gemini, Vibe.</a:t>
            </a:r>
            <a:endParaRPr lang="en-US" sz="1350" dirty="0"/>
          </a:p>
        </p:txBody>
      </p:sp>
      <p:sp>
        <p:nvSpPr>
          <p:cNvPr id="14" name="Shape 10"/>
          <p:cNvSpPr/>
          <p:nvPr/>
        </p:nvSpPr>
        <p:spPr>
          <a:xfrm>
            <a:off x="566928" y="4069080"/>
            <a:ext cx="5257800" cy="1600200"/>
          </a:xfrm>
          <a:prstGeom prst="roundRect">
            <a:avLst>
              <a:gd name="adj" fmla="val 5143"/>
            </a:avLst>
          </a:prstGeom>
          <a:solidFill>
            <a:srgbClr val="F4F6FB"/>
          </a:solidFill>
          <a:ln/>
          <a:effectLst>
            <a:outerShdw blurRad="127000" dist="38100" dir="5400000" algn="bl" rotWithShape="0">
              <a:srgbClr val="1E2761">
                <a:alpha val="16000"/>
              </a:srgbClr>
            </a:outerShdw>
          </a:effectLst>
        </p:spPr>
        <p:txBody>
          <a:bodyPr/>
          <a:lstStyle/>
          <a:p>
            <a:endParaRPr lang="en-NL"/>
          </a:p>
        </p:txBody>
      </p:sp>
      <p:sp>
        <p:nvSpPr>
          <p:cNvPr id="15" name="Shape 11"/>
          <p:cNvSpPr/>
          <p:nvPr/>
        </p:nvSpPr>
        <p:spPr>
          <a:xfrm>
            <a:off x="1033272" y="4466844"/>
            <a:ext cx="804672" cy="804672"/>
          </a:xfrm>
          <a:prstGeom prst="ellipse">
            <a:avLst/>
          </a:prstGeom>
          <a:solidFill>
            <a:srgbClr val="1E2761"/>
          </a:solidFill>
          <a:ln/>
        </p:spPr>
        <p:txBody>
          <a:bodyPr/>
          <a:lstStyle/>
          <a:p>
            <a:endParaRPr lang="en-NL"/>
          </a:p>
        </p:txBody>
      </p:sp>
      <p:pic>
        <p:nvPicPr>
          <p:cNvPr id="16" name="Image 2" descr="preencoded.png"/>
          <p:cNvPicPr>
            <a:picLocks noChangeAspect="1"/>
          </p:cNvPicPr>
          <p:nvPr/>
        </p:nvPicPr>
        <p:blipFill>
          <a:blip r:embed="rId5"/>
          <a:stretch>
            <a:fillRect/>
          </a:stretch>
        </p:blipFill>
        <p:spPr>
          <a:xfrm>
            <a:off x="1224382" y="4657954"/>
            <a:ext cx="422453" cy="422453"/>
          </a:xfrm>
          <a:prstGeom prst="rect">
            <a:avLst/>
          </a:prstGeom>
        </p:spPr>
      </p:pic>
      <p:sp>
        <p:nvSpPr>
          <p:cNvPr id="17" name="Text 12"/>
          <p:cNvSpPr/>
          <p:nvPr/>
        </p:nvSpPr>
        <p:spPr>
          <a:xfrm>
            <a:off x="2167128" y="4361688"/>
            <a:ext cx="3429000" cy="411480"/>
          </a:xfrm>
          <a:prstGeom prst="rect">
            <a:avLst/>
          </a:prstGeom>
          <a:noFill/>
          <a:ln/>
        </p:spPr>
        <p:txBody>
          <a:bodyPr wrap="square" rtlCol="0" anchor="ctr"/>
          <a:lstStyle/>
          <a:p>
            <a:pPr marL="0" indent="0">
              <a:buNone/>
            </a:pPr>
            <a:r>
              <a:rPr lang="en-US" sz="2000" b="1" dirty="0">
                <a:solidFill>
                  <a:srgbClr val="1E2761"/>
                </a:solidFill>
                <a:latin typeface="Calibri" pitchFamily="34" charset="0"/>
                <a:ea typeface="Calibri" pitchFamily="34" charset="-122"/>
                <a:cs typeface="Calibri" pitchFamily="34" charset="-120"/>
              </a:rPr>
              <a:t>Agent</a:t>
            </a:r>
            <a:endParaRPr lang="en-US" sz="2000" dirty="0"/>
          </a:p>
        </p:txBody>
      </p:sp>
      <p:sp>
        <p:nvSpPr>
          <p:cNvPr id="18" name="Text 13"/>
          <p:cNvSpPr/>
          <p:nvPr/>
        </p:nvSpPr>
        <p:spPr>
          <a:xfrm>
            <a:off x="2167128" y="4818888"/>
            <a:ext cx="3383280" cy="731520"/>
          </a:xfrm>
          <a:prstGeom prst="rect">
            <a:avLst/>
          </a:prstGeom>
          <a:noFill/>
          <a:ln/>
        </p:spPr>
        <p:txBody>
          <a:bodyPr wrap="square" rtlCol="0" anchor="ctr"/>
          <a:lstStyle/>
          <a:p>
            <a:pPr marL="0" indent="0">
              <a:buNone/>
            </a:pPr>
            <a:r>
              <a:rPr lang="en-US" sz="1350" dirty="0">
                <a:solidFill>
                  <a:srgbClr val="3A4256"/>
                </a:solidFill>
                <a:latin typeface="Calibri" pitchFamily="34" charset="0"/>
                <a:ea typeface="Calibri" pitchFamily="34" charset="-122"/>
                <a:cs typeface="Calibri" pitchFamily="34" charset="-120"/>
              </a:rPr>
              <a:t>Software die zelfstandig een taak plant en uitvoert.</a:t>
            </a:r>
            <a:endParaRPr lang="en-US" sz="1350" dirty="0"/>
          </a:p>
        </p:txBody>
      </p:sp>
      <p:sp>
        <p:nvSpPr>
          <p:cNvPr id="19" name="Shape 14"/>
          <p:cNvSpPr/>
          <p:nvPr/>
        </p:nvSpPr>
        <p:spPr>
          <a:xfrm>
            <a:off x="6190488" y="4069080"/>
            <a:ext cx="5257800" cy="1600200"/>
          </a:xfrm>
          <a:prstGeom prst="roundRect">
            <a:avLst>
              <a:gd name="adj" fmla="val 5143"/>
            </a:avLst>
          </a:prstGeom>
          <a:solidFill>
            <a:srgbClr val="F4F6FB"/>
          </a:solidFill>
          <a:ln/>
          <a:effectLst>
            <a:outerShdw blurRad="127000" dist="38100" dir="5400000" algn="bl" rotWithShape="0">
              <a:srgbClr val="1E2761">
                <a:alpha val="16000"/>
              </a:srgbClr>
            </a:outerShdw>
          </a:effectLst>
        </p:spPr>
        <p:txBody>
          <a:bodyPr/>
          <a:lstStyle/>
          <a:p>
            <a:endParaRPr lang="en-NL"/>
          </a:p>
        </p:txBody>
      </p:sp>
      <p:sp>
        <p:nvSpPr>
          <p:cNvPr id="20" name="Shape 15"/>
          <p:cNvSpPr/>
          <p:nvPr/>
        </p:nvSpPr>
        <p:spPr>
          <a:xfrm>
            <a:off x="6656832" y="4466844"/>
            <a:ext cx="804672" cy="804672"/>
          </a:xfrm>
          <a:prstGeom prst="ellipse">
            <a:avLst/>
          </a:prstGeom>
          <a:solidFill>
            <a:srgbClr val="E9B44C"/>
          </a:solidFill>
          <a:ln/>
        </p:spPr>
        <p:txBody>
          <a:bodyPr/>
          <a:lstStyle/>
          <a:p>
            <a:endParaRPr lang="en-NL"/>
          </a:p>
        </p:txBody>
      </p:sp>
      <p:pic>
        <p:nvPicPr>
          <p:cNvPr id="21" name="Image 3" descr="preencoded.png"/>
          <p:cNvPicPr>
            <a:picLocks noChangeAspect="1"/>
          </p:cNvPicPr>
          <p:nvPr/>
        </p:nvPicPr>
        <p:blipFill>
          <a:blip r:embed="rId6"/>
          <a:stretch>
            <a:fillRect/>
          </a:stretch>
        </p:blipFill>
        <p:spPr>
          <a:xfrm>
            <a:off x="6847942" y="4657954"/>
            <a:ext cx="422453" cy="422453"/>
          </a:xfrm>
          <a:prstGeom prst="rect">
            <a:avLst/>
          </a:prstGeom>
        </p:spPr>
      </p:pic>
      <p:sp>
        <p:nvSpPr>
          <p:cNvPr id="22" name="Text 16"/>
          <p:cNvSpPr/>
          <p:nvPr/>
        </p:nvSpPr>
        <p:spPr>
          <a:xfrm>
            <a:off x="7790688" y="4361688"/>
            <a:ext cx="3429000" cy="411480"/>
          </a:xfrm>
          <a:prstGeom prst="rect">
            <a:avLst/>
          </a:prstGeom>
          <a:noFill/>
          <a:ln/>
        </p:spPr>
        <p:txBody>
          <a:bodyPr wrap="square" rtlCol="0" anchor="ctr"/>
          <a:lstStyle/>
          <a:p>
            <a:pPr marL="0" indent="0">
              <a:buNone/>
            </a:pPr>
            <a:r>
              <a:rPr lang="en-US" sz="2000" b="1" dirty="0">
                <a:solidFill>
                  <a:srgbClr val="1E2761"/>
                </a:solidFill>
                <a:latin typeface="Calibri" pitchFamily="34" charset="0"/>
                <a:ea typeface="Calibri" pitchFamily="34" charset="-122"/>
                <a:cs typeface="Calibri" pitchFamily="34" charset="-120"/>
              </a:rPr>
              <a:t>Platform</a:t>
            </a:r>
            <a:endParaRPr lang="en-US" sz="2000" dirty="0"/>
          </a:p>
        </p:txBody>
      </p:sp>
      <p:sp>
        <p:nvSpPr>
          <p:cNvPr id="23" name="Text 17"/>
          <p:cNvSpPr/>
          <p:nvPr/>
        </p:nvSpPr>
        <p:spPr>
          <a:xfrm>
            <a:off x="7790688" y="4818888"/>
            <a:ext cx="3383280" cy="731520"/>
          </a:xfrm>
          <a:prstGeom prst="rect">
            <a:avLst/>
          </a:prstGeom>
          <a:noFill/>
          <a:ln/>
        </p:spPr>
        <p:txBody>
          <a:bodyPr wrap="square" rtlCol="0" anchor="ctr"/>
          <a:lstStyle/>
          <a:p>
            <a:pPr marL="0" indent="0">
              <a:buNone/>
            </a:pPr>
            <a:r>
              <a:rPr lang="en-US" sz="1350" dirty="0">
                <a:solidFill>
                  <a:srgbClr val="3A4256"/>
                </a:solidFill>
                <a:latin typeface="Calibri" pitchFamily="34" charset="0"/>
                <a:ea typeface="Calibri" pitchFamily="34" charset="-122"/>
                <a:cs typeface="Calibri" pitchFamily="34" charset="-120"/>
              </a:rPr>
              <a:t>Accounts, rechten, connectoren, beveiliging, beheer.</a:t>
            </a:r>
            <a:endParaRPr lang="en-US" sz="1350" dirty="0"/>
          </a:p>
        </p:txBody>
      </p:sp>
      <p:sp>
        <p:nvSpPr>
          <p:cNvPr id="24" name="Text 18"/>
          <p:cNvSpPr/>
          <p:nvPr/>
        </p:nvSpPr>
        <p:spPr>
          <a:xfrm>
            <a:off x="566928" y="5623560"/>
            <a:ext cx="11055096" cy="457200"/>
          </a:xfrm>
          <a:prstGeom prst="rect">
            <a:avLst/>
          </a:prstGeom>
          <a:noFill/>
          <a:ln/>
        </p:spPr>
        <p:txBody>
          <a:bodyPr wrap="square" rtlCol="0" anchor="ctr"/>
          <a:lstStyle/>
          <a:p>
            <a:pPr marL="0" indent="0" algn="ctr">
              <a:buNone/>
            </a:pPr>
            <a:r>
              <a:rPr lang="en-US" sz="1500" dirty="0">
                <a:solidFill>
                  <a:srgbClr val="5A6377"/>
                </a:solidFill>
                <a:latin typeface="Calibri" pitchFamily="34" charset="0"/>
                <a:ea typeface="Calibri" pitchFamily="34" charset="-122"/>
                <a:cs typeface="Calibri" pitchFamily="34" charset="-120"/>
              </a:rPr>
              <a:t>Organisaties vergelijken modellen.  </a:t>
            </a:r>
            <a:r>
              <a:rPr lang="en-US" sz="1500" b="1" dirty="0">
                <a:solidFill>
                  <a:srgbClr val="1E2761"/>
                </a:solidFill>
                <a:latin typeface="Calibri" pitchFamily="34" charset="0"/>
                <a:ea typeface="Calibri" pitchFamily="34" charset="-122"/>
                <a:cs typeface="Calibri" pitchFamily="34" charset="-120"/>
              </a:rPr>
              <a:t>Het risico zit in het platform, de instellingen en de connectoren.</a:t>
            </a:r>
            <a:endParaRPr lang="en-US" sz="1500" dirty="0"/>
          </a:p>
        </p:txBody>
      </p:sp>
      <p:sp>
        <p:nvSpPr>
          <p:cNvPr id="26" name="Text 19"/>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7" name="Text 20"/>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HET SPEELVELD</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De markt in juli 2026</a:t>
            </a:r>
            <a:endParaRPr lang="en-US" sz="3400" dirty="0"/>
          </a:p>
        </p:txBody>
      </p:sp>
      <p:sp>
        <p:nvSpPr>
          <p:cNvPr id="4" name="Shape 2"/>
          <p:cNvSpPr/>
          <p:nvPr/>
        </p:nvSpPr>
        <p:spPr>
          <a:xfrm>
            <a:off x="4913376" y="3566160"/>
            <a:ext cx="2243328" cy="932688"/>
          </a:xfrm>
          <a:prstGeom prst="roundRect">
            <a:avLst>
              <a:gd name="adj" fmla="val 7143"/>
            </a:avLst>
          </a:prstGeom>
          <a:solidFill>
            <a:srgbClr val="1E2761"/>
          </a:solidFill>
          <a:ln/>
          <a:effectLst>
            <a:outerShdw blurRad="127000" dist="38100" dir="5400000" algn="bl" rotWithShape="0">
              <a:srgbClr val="1E2761">
                <a:alpha val="16000"/>
              </a:srgbClr>
            </a:outerShdw>
          </a:effectLst>
        </p:spPr>
        <p:txBody>
          <a:bodyPr/>
          <a:lstStyle/>
          <a:p>
            <a:endParaRPr lang="en-NL"/>
          </a:p>
        </p:txBody>
      </p:sp>
      <p:sp>
        <p:nvSpPr>
          <p:cNvPr id="5" name="Text 3"/>
          <p:cNvSpPr/>
          <p:nvPr/>
        </p:nvSpPr>
        <p:spPr>
          <a:xfrm>
            <a:off x="4722876" y="3337560"/>
            <a:ext cx="2743200" cy="1280160"/>
          </a:xfrm>
          <a:prstGeom prst="rect">
            <a:avLst/>
          </a:prstGeom>
          <a:noFill/>
          <a:ln/>
        </p:spPr>
        <p:txBody>
          <a:bodyPr wrap="square" rtlCol="0" anchor="ctr"/>
          <a:lstStyle/>
          <a:p>
            <a:pPr marL="0" indent="0" algn="ctr">
              <a:lnSpc>
                <a:spcPct val="100000"/>
              </a:lnSpc>
              <a:buNone/>
            </a:pPr>
            <a:r>
              <a:rPr lang="en-US" sz="1200" b="1" kern="0" spc="200" dirty="0">
                <a:solidFill>
                  <a:srgbClr val="CADCFC"/>
                </a:solidFill>
                <a:latin typeface="Calibri" pitchFamily="34" charset="0"/>
                <a:ea typeface="Calibri" pitchFamily="34" charset="-122"/>
                <a:cs typeface="Calibri" pitchFamily="34" charset="-120"/>
              </a:rPr>
              <a:t>UW
</a:t>
            </a:r>
            <a:r>
              <a:rPr lang="en-US" sz="1700" b="1" dirty="0">
                <a:solidFill>
                  <a:srgbClr val="FFFFFF"/>
                </a:solidFill>
                <a:latin typeface="Calibri" pitchFamily="34" charset="0"/>
                <a:ea typeface="Calibri" pitchFamily="34" charset="-122"/>
                <a:cs typeface="Calibri" pitchFamily="34" charset="-120"/>
              </a:rPr>
              <a:t>BEDRIJFSPROCES</a:t>
            </a:r>
            <a:endParaRPr lang="en-US" sz="1200" dirty="0"/>
          </a:p>
        </p:txBody>
      </p:sp>
      <p:sp>
        <p:nvSpPr>
          <p:cNvPr id="6" name="Shape 4"/>
          <p:cNvSpPr/>
          <p:nvPr/>
        </p:nvSpPr>
        <p:spPr>
          <a:xfrm>
            <a:off x="566928" y="2148840"/>
            <a:ext cx="4892040" cy="1234440"/>
          </a:xfrm>
          <a:prstGeom prst="roundRect">
            <a:avLst>
              <a:gd name="adj" fmla="val 6667"/>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7" name="Shape 5"/>
          <p:cNvSpPr/>
          <p:nvPr/>
        </p:nvSpPr>
        <p:spPr>
          <a:xfrm>
            <a:off x="822960" y="2441448"/>
            <a:ext cx="640080" cy="640080"/>
          </a:xfrm>
          <a:prstGeom prst="ellipse">
            <a:avLst/>
          </a:prstGeom>
          <a:solidFill>
            <a:srgbClr val="CADCFC"/>
          </a:solidFill>
          <a:ln/>
        </p:spPr>
        <p:txBody>
          <a:bodyPr/>
          <a:lstStyle/>
          <a:p>
            <a:endParaRPr lang="en-NL"/>
          </a:p>
        </p:txBody>
      </p:sp>
      <p:sp>
        <p:nvSpPr>
          <p:cNvPr id="8" name="Text 6"/>
          <p:cNvSpPr/>
          <p:nvPr/>
        </p:nvSpPr>
        <p:spPr>
          <a:xfrm>
            <a:off x="822960" y="2441448"/>
            <a:ext cx="640080" cy="640080"/>
          </a:xfrm>
          <a:prstGeom prst="rect">
            <a:avLst/>
          </a:prstGeom>
          <a:noFill/>
          <a:ln/>
        </p:spPr>
        <p:txBody>
          <a:bodyPr wrap="square" rtlCol="0" anchor="ctr"/>
          <a:lstStyle/>
          <a:p>
            <a:pPr marL="0" indent="0" algn="ctr">
              <a:buNone/>
            </a:pPr>
            <a:r>
              <a:rPr lang="en-US" sz="2200" b="1" dirty="0">
                <a:solidFill>
                  <a:srgbClr val="1E2761"/>
                </a:solidFill>
                <a:latin typeface="Calibri" pitchFamily="34" charset="0"/>
                <a:ea typeface="Calibri" pitchFamily="34" charset="-122"/>
                <a:cs typeface="Calibri" pitchFamily="34" charset="-120"/>
              </a:rPr>
              <a:t>O</a:t>
            </a:r>
            <a:endParaRPr lang="en-US" sz="2200" dirty="0"/>
          </a:p>
        </p:txBody>
      </p:sp>
      <p:sp>
        <p:nvSpPr>
          <p:cNvPr id="9" name="Text 7"/>
          <p:cNvSpPr/>
          <p:nvPr/>
        </p:nvSpPr>
        <p:spPr>
          <a:xfrm>
            <a:off x="1618488" y="2404872"/>
            <a:ext cx="3657600" cy="365760"/>
          </a:xfrm>
          <a:prstGeom prst="rect">
            <a:avLst/>
          </a:prstGeom>
          <a:noFill/>
          <a:ln/>
        </p:spPr>
        <p:txBody>
          <a:bodyPr wrap="square" rtlCol="0" anchor="ctr"/>
          <a:lstStyle/>
          <a:p>
            <a:pPr marL="0" indent="0">
              <a:buNone/>
            </a:pPr>
            <a:r>
              <a:rPr lang="en-US" sz="1800" b="1" dirty="0">
                <a:solidFill>
                  <a:srgbClr val="1E2761"/>
                </a:solidFill>
                <a:latin typeface="Calibri" pitchFamily="34" charset="0"/>
                <a:ea typeface="Calibri" pitchFamily="34" charset="-122"/>
                <a:cs typeface="Calibri" pitchFamily="34" charset="-120"/>
              </a:rPr>
              <a:t>OpenAI</a:t>
            </a:r>
            <a:endParaRPr lang="en-US" sz="1800" dirty="0"/>
          </a:p>
        </p:txBody>
      </p:sp>
      <p:sp>
        <p:nvSpPr>
          <p:cNvPr id="10" name="Text 8"/>
          <p:cNvSpPr/>
          <p:nvPr/>
        </p:nvSpPr>
        <p:spPr>
          <a:xfrm>
            <a:off x="1618488" y="2807208"/>
            <a:ext cx="3703320" cy="50292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Breed ecosysteem, ChatGPT Work </a:t>
            </a:r>
            <a:r>
              <a:rPr lang="en-US" sz="1250" dirty="0" err="1">
                <a:solidFill>
                  <a:srgbClr val="3A4256"/>
                </a:solidFill>
                <a:latin typeface="Calibri" pitchFamily="34" charset="0"/>
                <a:ea typeface="Calibri" pitchFamily="34" charset="-122"/>
                <a:cs typeface="Calibri" pitchFamily="34" charset="-120"/>
              </a:rPr>
              <a:t>en</a:t>
            </a:r>
            <a:r>
              <a:rPr lang="en-US" sz="1250" dirty="0">
                <a:solidFill>
                  <a:srgbClr val="3A4256"/>
                </a:solidFill>
                <a:latin typeface="Calibri" pitchFamily="34" charset="0"/>
                <a:ea typeface="Calibri" pitchFamily="34" charset="-122"/>
                <a:cs typeface="Calibri" pitchFamily="34" charset="-120"/>
              </a:rPr>
              <a:t> Codex, via Microsoft</a:t>
            </a:r>
            <a:endParaRPr lang="en-US" sz="1250" dirty="0"/>
          </a:p>
        </p:txBody>
      </p:sp>
      <p:sp>
        <p:nvSpPr>
          <p:cNvPr id="11" name="Shape 9"/>
          <p:cNvSpPr/>
          <p:nvPr/>
        </p:nvSpPr>
        <p:spPr>
          <a:xfrm>
            <a:off x="6729984" y="2148840"/>
            <a:ext cx="4892040" cy="1234440"/>
          </a:xfrm>
          <a:prstGeom prst="roundRect">
            <a:avLst>
              <a:gd name="adj" fmla="val 6667"/>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12" name="Shape 10"/>
          <p:cNvSpPr/>
          <p:nvPr/>
        </p:nvSpPr>
        <p:spPr>
          <a:xfrm>
            <a:off x="6986016" y="2441448"/>
            <a:ext cx="640080" cy="640080"/>
          </a:xfrm>
          <a:prstGeom prst="ellipse">
            <a:avLst/>
          </a:prstGeom>
          <a:solidFill>
            <a:srgbClr val="CADCFC"/>
          </a:solidFill>
          <a:ln/>
        </p:spPr>
        <p:txBody>
          <a:bodyPr/>
          <a:lstStyle/>
          <a:p>
            <a:endParaRPr lang="en-NL"/>
          </a:p>
        </p:txBody>
      </p:sp>
      <p:sp>
        <p:nvSpPr>
          <p:cNvPr id="13" name="Text 11"/>
          <p:cNvSpPr/>
          <p:nvPr/>
        </p:nvSpPr>
        <p:spPr>
          <a:xfrm>
            <a:off x="6986016" y="2441448"/>
            <a:ext cx="640080" cy="640080"/>
          </a:xfrm>
          <a:prstGeom prst="rect">
            <a:avLst/>
          </a:prstGeom>
          <a:noFill/>
          <a:ln/>
        </p:spPr>
        <p:txBody>
          <a:bodyPr wrap="square" rtlCol="0" anchor="ctr"/>
          <a:lstStyle/>
          <a:p>
            <a:pPr marL="0" indent="0" algn="ctr">
              <a:buNone/>
            </a:pPr>
            <a:r>
              <a:rPr lang="en-US" sz="2200" b="1" dirty="0">
                <a:solidFill>
                  <a:srgbClr val="1E2761"/>
                </a:solidFill>
                <a:latin typeface="Calibri" pitchFamily="34" charset="0"/>
                <a:ea typeface="Calibri" pitchFamily="34" charset="-122"/>
                <a:cs typeface="Calibri" pitchFamily="34" charset="-120"/>
              </a:rPr>
              <a:t>G</a:t>
            </a:r>
            <a:endParaRPr lang="en-US" sz="2200" dirty="0"/>
          </a:p>
        </p:txBody>
      </p:sp>
      <p:sp>
        <p:nvSpPr>
          <p:cNvPr id="14" name="Text 12"/>
          <p:cNvSpPr/>
          <p:nvPr/>
        </p:nvSpPr>
        <p:spPr>
          <a:xfrm>
            <a:off x="7781544" y="2404872"/>
            <a:ext cx="3657600" cy="365760"/>
          </a:xfrm>
          <a:prstGeom prst="rect">
            <a:avLst/>
          </a:prstGeom>
          <a:noFill/>
          <a:ln/>
        </p:spPr>
        <p:txBody>
          <a:bodyPr wrap="square" rtlCol="0" anchor="ctr"/>
          <a:lstStyle/>
          <a:p>
            <a:pPr marL="0" indent="0">
              <a:buNone/>
            </a:pPr>
            <a:r>
              <a:rPr lang="en-US" sz="1800" b="1" dirty="0">
                <a:solidFill>
                  <a:srgbClr val="1E2761"/>
                </a:solidFill>
                <a:latin typeface="Calibri" pitchFamily="34" charset="0"/>
                <a:ea typeface="Calibri" pitchFamily="34" charset="-122"/>
                <a:cs typeface="Calibri" pitchFamily="34" charset="-120"/>
              </a:rPr>
              <a:t>Google</a:t>
            </a:r>
            <a:endParaRPr lang="en-US" sz="1800" dirty="0"/>
          </a:p>
        </p:txBody>
      </p:sp>
      <p:sp>
        <p:nvSpPr>
          <p:cNvPr id="15" name="Text 13"/>
          <p:cNvSpPr/>
          <p:nvPr/>
        </p:nvSpPr>
        <p:spPr>
          <a:xfrm>
            <a:off x="7781544" y="2807208"/>
            <a:ext cx="3703320" cy="50292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Distributie via Workspace, Android en Search</a:t>
            </a:r>
            <a:endParaRPr lang="en-US" sz="1250" dirty="0"/>
          </a:p>
        </p:txBody>
      </p:sp>
      <p:sp>
        <p:nvSpPr>
          <p:cNvPr id="16" name="Shape 14"/>
          <p:cNvSpPr/>
          <p:nvPr/>
        </p:nvSpPr>
        <p:spPr>
          <a:xfrm>
            <a:off x="566928" y="4617720"/>
            <a:ext cx="4892040" cy="1234440"/>
          </a:xfrm>
          <a:prstGeom prst="roundRect">
            <a:avLst>
              <a:gd name="adj" fmla="val 6667"/>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17" name="Shape 15"/>
          <p:cNvSpPr/>
          <p:nvPr/>
        </p:nvSpPr>
        <p:spPr>
          <a:xfrm>
            <a:off x="822960" y="4910328"/>
            <a:ext cx="640080" cy="640080"/>
          </a:xfrm>
          <a:prstGeom prst="ellipse">
            <a:avLst/>
          </a:prstGeom>
          <a:solidFill>
            <a:srgbClr val="CADCFC"/>
          </a:solidFill>
          <a:ln/>
        </p:spPr>
        <p:txBody>
          <a:bodyPr/>
          <a:lstStyle/>
          <a:p>
            <a:endParaRPr lang="en-NL"/>
          </a:p>
        </p:txBody>
      </p:sp>
      <p:sp>
        <p:nvSpPr>
          <p:cNvPr id="18" name="Text 16"/>
          <p:cNvSpPr/>
          <p:nvPr/>
        </p:nvSpPr>
        <p:spPr>
          <a:xfrm>
            <a:off x="822960" y="4910328"/>
            <a:ext cx="640080" cy="640080"/>
          </a:xfrm>
          <a:prstGeom prst="rect">
            <a:avLst/>
          </a:prstGeom>
          <a:noFill/>
          <a:ln/>
        </p:spPr>
        <p:txBody>
          <a:bodyPr wrap="square" rtlCol="0" anchor="ctr"/>
          <a:lstStyle/>
          <a:p>
            <a:pPr marL="0" indent="0" algn="ctr">
              <a:buNone/>
            </a:pPr>
            <a:r>
              <a:rPr lang="en-US" sz="2200" b="1" dirty="0">
                <a:solidFill>
                  <a:srgbClr val="1E2761"/>
                </a:solidFill>
                <a:latin typeface="Calibri" pitchFamily="34" charset="0"/>
                <a:ea typeface="Calibri" pitchFamily="34" charset="-122"/>
                <a:cs typeface="Calibri" pitchFamily="34" charset="-120"/>
              </a:rPr>
              <a:t>A</a:t>
            </a:r>
            <a:endParaRPr lang="en-US" sz="2200" dirty="0"/>
          </a:p>
        </p:txBody>
      </p:sp>
      <p:sp>
        <p:nvSpPr>
          <p:cNvPr id="19" name="Text 17"/>
          <p:cNvSpPr/>
          <p:nvPr/>
        </p:nvSpPr>
        <p:spPr>
          <a:xfrm>
            <a:off x="1618488" y="4873752"/>
            <a:ext cx="3657600" cy="365760"/>
          </a:xfrm>
          <a:prstGeom prst="rect">
            <a:avLst/>
          </a:prstGeom>
          <a:noFill/>
          <a:ln/>
        </p:spPr>
        <p:txBody>
          <a:bodyPr wrap="square" rtlCol="0" anchor="ctr"/>
          <a:lstStyle/>
          <a:p>
            <a:pPr marL="0" indent="0">
              <a:buNone/>
            </a:pPr>
            <a:r>
              <a:rPr lang="en-US" sz="1800" b="1" dirty="0">
                <a:solidFill>
                  <a:srgbClr val="1E2761"/>
                </a:solidFill>
                <a:latin typeface="Calibri" pitchFamily="34" charset="0"/>
                <a:ea typeface="Calibri" pitchFamily="34" charset="-122"/>
                <a:cs typeface="Calibri" pitchFamily="34" charset="-120"/>
              </a:rPr>
              <a:t>Anthropic</a:t>
            </a:r>
            <a:endParaRPr lang="en-US" sz="1800" dirty="0"/>
          </a:p>
        </p:txBody>
      </p:sp>
      <p:sp>
        <p:nvSpPr>
          <p:cNvPr id="20" name="Text 18"/>
          <p:cNvSpPr/>
          <p:nvPr/>
        </p:nvSpPr>
        <p:spPr>
          <a:xfrm>
            <a:off x="1618488" y="5276088"/>
            <a:ext cx="3703320" cy="50292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Coding, kenniswerk en agentveiligheid</a:t>
            </a:r>
            <a:endParaRPr lang="en-US" sz="1250" dirty="0"/>
          </a:p>
        </p:txBody>
      </p:sp>
      <p:sp>
        <p:nvSpPr>
          <p:cNvPr id="21" name="Shape 19"/>
          <p:cNvSpPr/>
          <p:nvPr/>
        </p:nvSpPr>
        <p:spPr>
          <a:xfrm>
            <a:off x="6729984" y="4617720"/>
            <a:ext cx="4892040" cy="1234440"/>
          </a:xfrm>
          <a:prstGeom prst="roundRect">
            <a:avLst>
              <a:gd name="adj" fmla="val 6667"/>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22" name="Shape 20"/>
          <p:cNvSpPr/>
          <p:nvPr/>
        </p:nvSpPr>
        <p:spPr>
          <a:xfrm>
            <a:off x="6986016" y="4910328"/>
            <a:ext cx="640080" cy="640080"/>
          </a:xfrm>
          <a:prstGeom prst="ellipse">
            <a:avLst/>
          </a:prstGeom>
          <a:solidFill>
            <a:srgbClr val="CADCFC"/>
          </a:solidFill>
          <a:ln/>
        </p:spPr>
        <p:txBody>
          <a:bodyPr/>
          <a:lstStyle/>
          <a:p>
            <a:endParaRPr lang="en-NL"/>
          </a:p>
        </p:txBody>
      </p:sp>
      <p:sp>
        <p:nvSpPr>
          <p:cNvPr id="23" name="Text 21"/>
          <p:cNvSpPr/>
          <p:nvPr/>
        </p:nvSpPr>
        <p:spPr>
          <a:xfrm>
            <a:off x="6986016" y="4910328"/>
            <a:ext cx="640080" cy="640080"/>
          </a:xfrm>
          <a:prstGeom prst="rect">
            <a:avLst/>
          </a:prstGeom>
          <a:noFill/>
          <a:ln/>
        </p:spPr>
        <p:txBody>
          <a:bodyPr wrap="square" rtlCol="0" anchor="ctr"/>
          <a:lstStyle/>
          <a:p>
            <a:pPr marL="0" indent="0" algn="ctr">
              <a:buNone/>
            </a:pPr>
            <a:r>
              <a:rPr lang="en-US" sz="2200" b="1" dirty="0">
                <a:solidFill>
                  <a:srgbClr val="1E2761"/>
                </a:solidFill>
                <a:latin typeface="Calibri" pitchFamily="34" charset="0"/>
                <a:ea typeface="Calibri" pitchFamily="34" charset="-122"/>
                <a:cs typeface="Calibri" pitchFamily="34" charset="-120"/>
              </a:rPr>
              <a:t>M</a:t>
            </a:r>
            <a:endParaRPr lang="en-US" sz="2200" dirty="0"/>
          </a:p>
        </p:txBody>
      </p:sp>
      <p:sp>
        <p:nvSpPr>
          <p:cNvPr id="24" name="Text 22"/>
          <p:cNvSpPr/>
          <p:nvPr/>
        </p:nvSpPr>
        <p:spPr>
          <a:xfrm>
            <a:off x="7781544" y="4873752"/>
            <a:ext cx="3657600" cy="365760"/>
          </a:xfrm>
          <a:prstGeom prst="rect">
            <a:avLst/>
          </a:prstGeom>
          <a:noFill/>
          <a:ln/>
        </p:spPr>
        <p:txBody>
          <a:bodyPr wrap="square" rtlCol="0" anchor="ctr"/>
          <a:lstStyle/>
          <a:p>
            <a:pPr marL="0" indent="0">
              <a:buNone/>
            </a:pPr>
            <a:r>
              <a:rPr lang="en-US" sz="1800" b="1" dirty="0">
                <a:solidFill>
                  <a:srgbClr val="1E2761"/>
                </a:solidFill>
                <a:latin typeface="Calibri" pitchFamily="34" charset="0"/>
                <a:ea typeface="Calibri" pitchFamily="34" charset="-122"/>
                <a:cs typeface="Calibri" pitchFamily="34" charset="-120"/>
              </a:rPr>
              <a:t>Mistral</a:t>
            </a:r>
            <a:endParaRPr lang="en-US" sz="1800" dirty="0"/>
          </a:p>
        </p:txBody>
      </p:sp>
      <p:sp>
        <p:nvSpPr>
          <p:cNvPr id="25" name="Text 23"/>
          <p:cNvSpPr/>
          <p:nvPr/>
        </p:nvSpPr>
        <p:spPr>
          <a:xfrm>
            <a:off x="7781544" y="5276088"/>
            <a:ext cx="3703320" cy="50292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Europees, soeverein en aanpasbaar</a:t>
            </a:r>
            <a:endParaRPr lang="en-US" sz="1250" dirty="0"/>
          </a:p>
        </p:txBody>
      </p:sp>
      <p:sp>
        <p:nvSpPr>
          <p:cNvPr id="27" name="Text 24"/>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8" name="Text 25"/>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CIJFERS MET VOORBEHOUD</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Marktaandeel is een momentopname</a:t>
            </a:r>
            <a:endParaRPr lang="en-US" sz="3400" dirty="0"/>
          </a:p>
        </p:txBody>
      </p:sp>
      <p:sp>
        <p:nvSpPr>
          <p:cNvPr id="4" name="Shape 2"/>
          <p:cNvSpPr/>
          <p:nvPr/>
        </p:nvSpPr>
        <p:spPr>
          <a:xfrm>
            <a:off x="566928" y="2194560"/>
            <a:ext cx="2651760" cy="1874520"/>
          </a:xfrm>
          <a:prstGeom prst="roundRect">
            <a:avLst>
              <a:gd name="adj" fmla="val 4390"/>
            </a:avLst>
          </a:prstGeom>
          <a:solidFill>
            <a:srgbClr val="F4F6FB"/>
          </a:solidFill>
          <a:ln/>
          <a:effectLst>
            <a:outerShdw blurRad="127000" dist="38100" dir="5400000" algn="bl" rotWithShape="0">
              <a:srgbClr val="1E2761">
                <a:alpha val="16000"/>
              </a:srgbClr>
            </a:outerShdw>
          </a:effectLst>
        </p:spPr>
        <p:txBody>
          <a:bodyPr/>
          <a:lstStyle/>
          <a:p>
            <a:endParaRPr lang="en-NL"/>
          </a:p>
        </p:txBody>
      </p:sp>
      <p:sp>
        <p:nvSpPr>
          <p:cNvPr id="5" name="Text 3"/>
          <p:cNvSpPr/>
          <p:nvPr/>
        </p:nvSpPr>
        <p:spPr>
          <a:xfrm>
            <a:off x="566928" y="2331720"/>
            <a:ext cx="2651760" cy="868680"/>
          </a:xfrm>
          <a:prstGeom prst="rect">
            <a:avLst/>
          </a:prstGeom>
          <a:noFill/>
          <a:ln/>
        </p:spPr>
        <p:txBody>
          <a:bodyPr wrap="square" rtlCol="0" anchor="ctr"/>
          <a:lstStyle/>
          <a:p>
            <a:pPr marL="0" indent="0" algn="ctr">
              <a:buNone/>
            </a:pPr>
            <a:r>
              <a:rPr lang="en-US" sz="5400" b="1" dirty="0">
                <a:solidFill>
                  <a:srgbClr val="1E2761"/>
                </a:solidFill>
                <a:latin typeface="Calibri" pitchFamily="34" charset="0"/>
                <a:ea typeface="Calibri" pitchFamily="34" charset="-122"/>
                <a:cs typeface="Calibri" pitchFamily="34" charset="-120"/>
              </a:rPr>
              <a:t>58%</a:t>
            </a:r>
            <a:endParaRPr lang="en-US" sz="5400" dirty="0"/>
          </a:p>
        </p:txBody>
      </p:sp>
      <p:sp>
        <p:nvSpPr>
          <p:cNvPr id="6" name="Text 4"/>
          <p:cNvSpPr/>
          <p:nvPr/>
        </p:nvSpPr>
        <p:spPr>
          <a:xfrm>
            <a:off x="566928" y="3246120"/>
            <a:ext cx="2651760" cy="320040"/>
          </a:xfrm>
          <a:prstGeom prst="rect">
            <a:avLst/>
          </a:prstGeom>
          <a:noFill/>
          <a:ln/>
        </p:spPr>
        <p:txBody>
          <a:bodyPr wrap="square" rtlCol="0" anchor="ctr"/>
          <a:lstStyle/>
          <a:p>
            <a:pPr marL="0" indent="0" algn="ctr">
              <a:buNone/>
            </a:pPr>
            <a:r>
              <a:rPr lang="en-US" sz="1400" b="1" dirty="0">
                <a:solidFill>
                  <a:srgbClr val="3A4256"/>
                </a:solidFill>
                <a:latin typeface="Calibri" pitchFamily="34" charset="0"/>
                <a:ea typeface="Calibri" pitchFamily="34" charset="-122"/>
                <a:cs typeface="Calibri" pitchFamily="34" charset="-120"/>
              </a:rPr>
              <a:t>ChatGPT (VS)</a:t>
            </a:r>
            <a:endParaRPr lang="en-US" sz="1400" dirty="0"/>
          </a:p>
        </p:txBody>
      </p:sp>
      <p:sp>
        <p:nvSpPr>
          <p:cNvPr id="7" name="Text 5"/>
          <p:cNvSpPr/>
          <p:nvPr/>
        </p:nvSpPr>
        <p:spPr>
          <a:xfrm>
            <a:off x="566928" y="3566160"/>
            <a:ext cx="2651760" cy="320040"/>
          </a:xfrm>
          <a:prstGeom prst="rect">
            <a:avLst/>
          </a:prstGeom>
          <a:noFill/>
          <a:ln/>
        </p:spPr>
        <p:txBody>
          <a:bodyPr wrap="square" rtlCol="0" anchor="ctr"/>
          <a:lstStyle/>
          <a:p>
            <a:pPr marL="0" indent="0" algn="ctr">
              <a:buNone/>
            </a:pPr>
            <a:r>
              <a:rPr lang="en-US" sz="1100" dirty="0">
                <a:solidFill>
                  <a:srgbClr val="5A6377"/>
                </a:solidFill>
                <a:latin typeface="Calibri" pitchFamily="34" charset="0"/>
                <a:ea typeface="Calibri" pitchFamily="34" charset="-122"/>
                <a:cs typeface="Calibri" pitchFamily="34" charset="-120"/>
              </a:rPr>
              <a:t>Similarweb, mei 2026</a:t>
            </a:r>
            <a:endParaRPr lang="en-US" sz="1100" dirty="0"/>
          </a:p>
        </p:txBody>
      </p:sp>
      <p:sp>
        <p:nvSpPr>
          <p:cNvPr id="8" name="Shape 6"/>
          <p:cNvSpPr/>
          <p:nvPr/>
        </p:nvSpPr>
        <p:spPr>
          <a:xfrm>
            <a:off x="3447288" y="2194560"/>
            <a:ext cx="2651760" cy="1874520"/>
          </a:xfrm>
          <a:prstGeom prst="roundRect">
            <a:avLst>
              <a:gd name="adj" fmla="val 4390"/>
            </a:avLst>
          </a:prstGeom>
          <a:solidFill>
            <a:srgbClr val="F4F6FB"/>
          </a:solidFill>
          <a:ln/>
          <a:effectLst>
            <a:outerShdw blurRad="127000" dist="38100" dir="5400000" algn="bl" rotWithShape="0">
              <a:srgbClr val="1E2761">
                <a:alpha val="16000"/>
              </a:srgbClr>
            </a:outerShdw>
          </a:effectLst>
        </p:spPr>
        <p:txBody>
          <a:bodyPr/>
          <a:lstStyle/>
          <a:p>
            <a:endParaRPr lang="en-NL"/>
          </a:p>
        </p:txBody>
      </p:sp>
      <p:sp>
        <p:nvSpPr>
          <p:cNvPr id="9" name="Text 7"/>
          <p:cNvSpPr/>
          <p:nvPr/>
        </p:nvSpPr>
        <p:spPr>
          <a:xfrm>
            <a:off x="3447288" y="2331720"/>
            <a:ext cx="2651760" cy="868680"/>
          </a:xfrm>
          <a:prstGeom prst="rect">
            <a:avLst/>
          </a:prstGeom>
          <a:noFill/>
          <a:ln/>
        </p:spPr>
        <p:txBody>
          <a:bodyPr wrap="square" rtlCol="0" anchor="ctr"/>
          <a:lstStyle/>
          <a:p>
            <a:pPr marL="0" indent="0" algn="ctr">
              <a:buNone/>
            </a:pPr>
            <a:r>
              <a:rPr lang="en-US" sz="5400" b="1" dirty="0">
                <a:solidFill>
                  <a:srgbClr val="1E2761"/>
                </a:solidFill>
                <a:latin typeface="Calibri" pitchFamily="34" charset="0"/>
                <a:ea typeface="Calibri" pitchFamily="34" charset="-122"/>
                <a:cs typeface="Calibri" pitchFamily="34" charset="-120"/>
              </a:rPr>
              <a:t>77%</a:t>
            </a:r>
            <a:endParaRPr lang="en-US" sz="5400" dirty="0"/>
          </a:p>
        </p:txBody>
      </p:sp>
      <p:sp>
        <p:nvSpPr>
          <p:cNvPr id="10" name="Text 8"/>
          <p:cNvSpPr/>
          <p:nvPr/>
        </p:nvSpPr>
        <p:spPr>
          <a:xfrm>
            <a:off x="3447288" y="3246120"/>
            <a:ext cx="2651760" cy="320040"/>
          </a:xfrm>
          <a:prstGeom prst="rect">
            <a:avLst/>
          </a:prstGeom>
          <a:noFill/>
          <a:ln/>
        </p:spPr>
        <p:txBody>
          <a:bodyPr wrap="square" rtlCol="0" anchor="ctr"/>
          <a:lstStyle/>
          <a:p>
            <a:pPr marL="0" indent="0" algn="ctr">
              <a:buNone/>
            </a:pPr>
            <a:r>
              <a:rPr lang="en-US" sz="1400" b="1" dirty="0">
                <a:solidFill>
                  <a:srgbClr val="3A4256"/>
                </a:solidFill>
                <a:latin typeface="Calibri" pitchFamily="34" charset="0"/>
                <a:ea typeface="Calibri" pitchFamily="34" charset="-122"/>
                <a:cs typeface="Calibri" pitchFamily="34" charset="-120"/>
              </a:rPr>
              <a:t>ChatGPT (VS)</a:t>
            </a:r>
            <a:endParaRPr lang="en-US" sz="1400" dirty="0"/>
          </a:p>
        </p:txBody>
      </p:sp>
      <p:sp>
        <p:nvSpPr>
          <p:cNvPr id="11" name="Text 9"/>
          <p:cNvSpPr/>
          <p:nvPr/>
        </p:nvSpPr>
        <p:spPr>
          <a:xfrm>
            <a:off x="3447288" y="3566160"/>
            <a:ext cx="2651760" cy="320040"/>
          </a:xfrm>
          <a:prstGeom prst="rect">
            <a:avLst/>
          </a:prstGeom>
          <a:noFill/>
          <a:ln/>
        </p:spPr>
        <p:txBody>
          <a:bodyPr wrap="square" rtlCol="0" anchor="ctr"/>
          <a:lstStyle/>
          <a:p>
            <a:pPr marL="0" indent="0" algn="ctr">
              <a:buNone/>
            </a:pPr>
            <a:r>
              <a:rPr lang="en-US" sz="1100" dirty="0">
                <a:solidFill>
                  <a:srgbClr val="5A6377"/>
                </a:solidFill>
                <a:latin typeface="Calibri" pitchFamily="34" charset="0"/>
                <a:ea typeface="Calibri" pitchFamily="34" charset="-122"/>
                <a:cs typeface="Calibri" pitchFamily="34" charset="-120"/>
              </a:rPr>
              <a:t>Statcounter, april 2026</a:t>
            </a:r>
            <a:endParaRPr lang="en-US" sz="1100" dirty="0"/>
          </a:p>
        </p:txBody>
      </p:sp>
      <p:sp>
        <p:nvSpPr>
          <p:cNvPr id="12" name="Text 10"/>
          <p:cNvSpPr/>
          <p:nvPr/>
        </p:nvSpPr>
        <p:spPr>
          <a:xfrm>
            <a:off x="6373368" y="2468880"/>
            <a:ext cx="2011680" cy="1463040"/>
          </a:xfrm>
          <a:prstGeom prst="rect">
            <a:avLst/>
          </a:prstGeom>
          <a:noFill/>
          <a:ln/>
        </p:spPr>
        <p:txBody>
          <a:bodyPr wrap="square" rtlCol="0" anchor="ctr"/>
          <a:lstStyle/>
          <a:p>
            <a:pPr marL="0" indent="0" algn="l">
              <a:buNone/>
            </a:pPr>
            <a:r>
              <a:rPr lang="en-US" sz="1700" b="1" i="1" dirty="0">
                <a:solidFill>
                  <a:srgbClr val="E9B44C"/>
                </a:solidFill>
                <a:latin typeface="Calibri" pitchFamily="34" charset="0"/>
                <a:ea typeface="Calibri" pitchFamily="34" charset="-122"/>
                <a:cs typeface="Calibri" pitchFamily="34" charset="-120"/>
              </a:rPr>
              <a:t>Zelfde vraag,</a:t>
            </a:r>
            <a:endParaRPr lang="en-US" sz="1700" dirty="0"/>
          </a:p>
          <a:p>
            <a:pPr marL="0" indent="0" algn="l">
              <a:buNone/>
            </a:pPr>
            <a:r>
              <a:rPr lang="en-US" sz="1700" b="1" i="1" dirty="0">
                <a:solidFill>
                  <a:srgbClr val="E9B44C"/>
                </a:solidFill>
                <a:latin typeface="Calibri" pitchFamily="34" charset="0"/>
                <a:ea typeface="Calibri" pitchFamily="34" charset="-122"/>
                <a:cs typeface="Calibri" pitchFamily="34" charset="-120"/>
              </a:rPr>
              <a:t>andere meetmethode</a:t>
            </a:r>
            <a:endParaRPr lang="en-US" sz="1700" dirty="0"/>
          </a:p>
        </p:txBody>
      </p:sp>
      <p:sp>
        <p:nvSpPr>
          <p:cNvPr id="13" name="Shape 11"/>
          <p:cNvSpPr/>
          <p:nvPr/>
        </p:nvSpPr>
        <p:spPr>
          <a:xfrm>
            <a:off x="566928" y="4434840"/>
            <a:ext cx="11055096" cy="1554480"/>
          </a:xfrm>
          <a:prstGeom prst="roundRect">
            <a:avLst>
              <a:gd name="adj" fmla="val 5294"/>
            </a:avLst>
          </a:prstGeom>
          <a:solidFill>
            <a:srgbClr val="1E2761"/>
          </a:solidFill>
          <a:ln/>
          <a:effectLst>
            <a:outerShdw blurRad="127000" dist="38100" dir="5400000" algn="bl" rotWithShape="0">
              <a:srgbClr val="1E2761">
                <a:alpha val="16000"/>
              </a:srgbClr>
            </a:outerShdw>
          </a:effectLst>
        </p:spPr>
        <p:txBody>
          <a:bodyPr/>
          <a:lstStyle/>
          <a:p>
            <a:endParaRPr lang="en-NL"/>
          </a:p>
        </p:txBody>
      </p:sp>
      <p:sp>
        <p:nvSpPr>
          <p:cNvPr id="14" name="Text 12"/>
          <p:cNvSpPr/>
          <p:nvPr/>
        </p:nvSpPr>
        <p:spPr>
          <a:xfrm>
            <a:off x="932688" y="4572000"/>
            <a:ext cx="10323576" cy="365760"/>
          </a:xfrm>
          <a:prstGeom prst="rect">
            <a:avLst/>
          </a:prstGeom>
          <a:noFill/>
          <a:ln/>
        </p:spPr>
        <p:txBody>
          <a:bodyPr wrap="square" rtlCol="0" anchor="ctr"/>
          <a:lstStyle/>
          <a:p>
            <a:pPr marL="0" indent="0">
              <a:buNone/>
            </a:pPr>
            <a:r>
              <a:rPr lang="en-US" sz="1400" b="1" dirty="0">
                <a:solidFill>
                  <a:srgbClr val="CADCFC"/>
                </a:solidFill>
                <a:latin typeface="Calibri" pitchFamily="34" charset="0"/>
                <a:ea typeface="Calibri" pitchFamily="34" charset="-122"/>
                <a:cs typeface="Calibri" pitchFamily="34" charset="-120"/>
              </a:rPr>
              <a:t>De trend telt, niet het exacte cijfer  (sep 2024 tot mrt 2026)</a:t>
            </a:r>
            <a:endParaRPr lang="en-US" sz="1400" dirty="0"/>
          </a:p>
        </p:txBody>
      </p:sp>
      <p:sp>
        <p:nvSpPr>
          <p:cNvPr id="15" name="Text 13"/>
          <p:cNvSpPr/>
          <p:nvPr/>
        </p:nvSpPr>
        <p:spPr>
          <a:xfrm>
            <a:off x="932688" y="4983480"/>
            <a:ext cx="3291840" cy="548640"/>
          </a:xfrm>
          <a:prstGeom prst="rect">
            <a:avLst/>
          </a:prstGeom>
          <a:noFill/>
          <a:ln/>
        </p:spPr>
        <p:txBody>
          <a:bodyPr wrap="square" rtlCol="0" anchor="ctr"/>
          <a:lstStyle/>
          <a:p>
            <a:pPr marL="0" indent="0" algn="l">
              <a:buNone/>
            </a:pPr>
            <a:r>
              <a:rPr lang="en-US" sz="3000" b="1" dirty="0">
                <a:solidFill>
                  <a:srgbClr val="E9B44C"/>
                </a:solidFill>
                <a:latin typeface="Calibri" pitchFamily="34" charset="0"/>
                <a:ea typeface="Calibri" pitchFamily="34" charset="-122"/>
                <a:cs typeface="Calibri" pitchFamily="34" charset="-120"/>
              </a:rPr>
              <a:t>+84%</a:t>
            </a:r>
            <a:endParaRPr lang="en-US" sz="3000" dirty="0"/>
          </a:p>
        </p:txBody>
      </p:sp>
      <p:sp>
        <p:nvSpPr>
          <p:cNvPr id="16" name="Text 14"/>
          <p:cNvSpPr/>
          <p:nvPr/>
        </p:nvSpPr>
        <p:spPr>
          <a:xfrm>
            <a:off x="932688" y="5532120"/>
            <a:ext cx="3291840" cy="320040"/>
          </a:xfrm>
          <a:prstGeom prst="rect">
            <a:avLst/>
          </a:prstGeom>
          <a:noFill/>
          <a:ln/>
        </p:spPr>
        <p:txBody>
          <a:bodyPr wrap="square" rtlCol="0" anchor="ctr"/>
          <a:lstStyle/>
          <a:p>
            <a:pPr marL="0" indent="0" algn="l">
              <a:buNone/>
            </a:pPr>
            <a:r>
              <a:rPr lang="en-US" sz="1300" dirty="0">
                <a:solidFill>
                  <a:srgbClr val="FFFFFF"/>
                </a:solidFill>
                <a:latin typeface="Calibri" pitchFamily="34" charset="0"/>
                <a:ea typeface="Calibri" pitchFamily="34" charset="-122"/>
                <a:cs typeface="Calibri" pitchFamily="34" charset="-120"/>
              </a:rPr>
              <a:t>groei ChatGPT</a:t>
            </a:r>
            <a:endParaRPr lang="en-US" sz="1300" dirty="0"/>
          </a:p>
        </p:txBody>
      </p:sp>
      <p:sp>
        <p:nvSpPr>
          <p:cNvPr id="17" name="Text 15"/>
          <p:cNvSpPr/>
          <p:nvPr/>
        </p:nvSpPr>
        <p:spPr>
          <a:xfrm>
            <a:off x="4590288" y="4983480"/>
            <a:ext cx="3291840" cy="548640"/>
          </a:xfrm>
          <a:prstGeom prst="rect">
            <a:avLst/>
          </a:prstGeom>
          <a:noFill/>
          <a:ln/>
        </p:spPr>
        <p:txBody>
          <a:bodyPr wrap="square" rtlCol="0" anchor="ctr"/>
          <a:lstStyle/>
          <a:p>
            <a:pPr marL="0" indent="0" algn="l">
              <a:buNone/>
            </a:pPr>
            <a:r>
              <a:rPr lang="en-US" sz="3000" b="1" dirty="0">
                <a:solidFill>
                  <a:srgbClr val="E9B44C"/>
                </a:solidFill>
                <a:latin typeface="Calibri" pitchFamily="34" charset="0"/>
                <a:ea typeface="Calibri" pitchFamily="34" charset="-122"/>
                <a:cs typeface="Calibri" pitchFamily="34" charset="-120"/>
              </a:rPr>
              <a:t>~9x</a:t>
            </a:r>
            <a:endParaRPr lang="en-US" sz="3000" dirty="0"/>
          </a:p>
        </p:txBody>
      </p:sp>
      <p:sp>
        <p:nvSpPr>
          <p:cNvPr id="18" name="Text 16"/>
          <p:cNvSpPr/>
          <p:nvPr/>
        </p:nvSpPr>
        <p:spPr>
          <a:xfrm>
            <a:off x="4590288" y="5532120"/>
            <a:ext cx="3291840" cy="320040"/>
          </a:xfrm>
          <a:prstGeom prst="rect">
            <a:avLst/>
          </a:prstGeom>
          <a:noFill/>
          <a:ln/>
        </p:spPr>
        <p:txBody>
          <a:bodyPr wrap="square" rtlCol="0" anchor="ctr"/>
          <a:lstStyle/>
          <a:p>
            <a:pPr marL="0" indent="0" algn="l">
              <a:buNone/>
            </a:pPr>
            <a:r>
              <a:rPr lang="en-US" sz="1300" dirty="0">
                <a:solidFill>
                  <a:srgbClr val="FFFFFF"/>
                </a:solidFill>
                <a:latin typeface="Calibri" pitchFamily="34" charset="0"/>
                <a:ea typeface="Calibri" pitchFamily="34" charset="-122"/>
                <a:cs typeface="Calibri" pitchFamily="34" charset="-120"/>
              </a:rPr>
              <a:t>groei Gemini</a:t>
            </a:r>
            <a:endParaRPr lang="en-US" sz="1300" dirty="0"/>
          </a:p>
        </p:txBody>
      </p:sp>
      <p:sp>
        <p:nvSpPr>
          <p:cNvPr id="19" name="Text 17"/>
          <p:cNvSpPr/>
          <p:nvPr/>
        </p:nvSpPr>
        <p:spPr>
          <a:xfrm>
            <a:off x="8247888" y="4983480"/>
            <a:ext cx="3291840" cy="548640"/>
          </a:xfrm>
          <a:prstGeom prst="rect">
            <a:avLst/>
          </a:prstGeom>
          <a:noFill/>
          <a:ln/>
        </p:spPr>
        <p:txBody>
          <a:bodyPr wrap="square" rtlCol="0" anchor="ctr"/>
          <a:lstStyle/>
          <a:p>
            <a:pPr marL="0" indent="0" algn="l">
              <a:buNone/>
            </a:pPr>
            <a:r>
              <a:rPr lang="en-US" sz="3000" b="1" dirty="0">
                <a:solidFill>
                  <a:srgbClr val="E9B44C"/>
                </a:solidFill>
                <a:latin typeface="Calibri" pitchFamily="34" charset="0"/>
                <a:ea typeface="Calibri" pitchFamily="34" charset="-122"/>
                <a:cs typeface="Calibri" pitchFamily="34" charset="-120"/>
              </a:rPr>
              <a:t>+770%</a:t>
            </a:r>
            <a:endParaRPr lang="en-US" sz="3000" dirty="0"/>
          </a:p>
        </p:txBody>
      </p:sp>
      <p:sp>
        <p:nvSpPr>
          <p:cNvPr id="20" name="Text 18"/>
          <p:cNvSpPr/>
          <p:nvPr/>
        </p:nvSpPr>
        <p:spPr>
          <a:xfrm>
            <a:off x="8247888" y="5532120"/>
            <a:ext cx="3291840" cy="320040"/>
          </a:xfrm>
          <a:prstGeom prst="rect">
            <a:avLst/>
          </a:prstGeom>
          <a:noFill/>
          <a:ln/>
        </p:spPr>
        <p:txBody>
          <a:bodyPr wrap="square" rtlCol="0" anchor="ctr"/>
          <a:lstStyle/>
          <a:p>
            <a:pPr marL="0" indent="0" algn="l">
              <a:buNone/>
            </a:pPr>
            <a:r>
              <a:rPr lang="en-US" sz="1300" dirty="0">
                <a:solidFill>
                  <a:srgbClr val="FFFFFF"/>
                </a:solidFill>
                <a:latin typeface="Calibri" pitchFamily="34" charset="0"/>
                <a:ea typeface="Calibri" pitchFamily="34" charset="-122"/>
                <a:cs typeface="Calibri" pitchFamily="34" charset="-120"/>
              </a:rPr>
              <a:t>groei Claude</a:t>
            </a:r>
            <a:endParaRPr lang="en-US" sz="1300" dirty="0"/>
          </a:p>
        </p:txBody>
      </p:sp>
      <p:sp>
        <p:nvSpPr>
          <p:cNvPr id="22" name="Text 19"/>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3" name="Text 20"/>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DE MARKT CONVERGEERT</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Vier agents, één patroon</a:t>
            </a:r>
            <a:endParaRPr lang="en-US" sz="3400" dirty="0"/>
          </a:p>
        </p:txBody>
      </p:sp>
      <p:sp>
        <p:nvSpPr>
          <p:cNvPr id="4" name="Shape 2"/>
          <p:cNvSpPr/>
          <p:nvPr/>
        </p:nvSpPr>
        <p:spPr>
          <a:xfrm>
            <a:off x="566928" y="2194560"/>
            <a:ext cx="2670048" cy="2331720"/>
          </a:xfrm>
          <a:prstGeom prst="roundRect">
            <a:avLst>
              <a:gd name="adj" fmla="val 3529"/>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5" name="Shape 3"/>
          <p:cNvSpPr/>
          <p:nvPr/>
        </p:nvSpPr>
        <p:spPr>
          <a:xfrm>
            <a:off x="566928" y="2194560"/>
            <a:ext cx="2670048" cy="566928"/>
          </a:xfrm>
          <a:prstGeom prst="roundRect">
            <a:avLst>
              <a:gd name="adj" fmla="val 14516"/>
            </a:avLst>
          </a:prstGeom>
          <a:solidFill>
            <a:srgbClr val="1E2761"/>
          </a:solidFill>
          <a:ln/>
        </p:spPr>
        <p:txBody>
          <a:bodyPr/>
          <a:lstStyle/>
          <a:p>
            <a:endParaRPr lang="en-NL"/>
          </a:p>
        </p:txBody>
      </p:sp>
      <p:sp>
        <p:nvSpPr>
          <p:cNvPr id="6" name="Shape 4"/>
          <p:cNvSpPr/>
          <p:nvPr/>
        </p:nvSpPr>
        <p:spPr>
          <a:xfrm>
            <a:off x="566928" y="2606040"/>
            <a:ext cx="2670048" cy="164592"/>
          </a:xfrm>
          <a:prstGeom prst="rect">
            <a:avLst/>
          </a:prstGeom>
          <a:solidFill>
            <a:srgbClr val="1E2761"/>
          </a:solidFill>
          <a:ln/>
        </p:spPr>
        <p:txBody>
          <a:bodyPr/>
          <a:lstStyle/>
          <a:p>
            <a:endParaRPr lang="en-NL"/>
          </a:p>
        </p:txBody>
      </p:sp>
      <p:sp>
        <p:nvSpPr>
          <p:cNvPr id="7" name="Text 5"/>
          <p:cNvSpPr/>
          <p:nvPr/>
        </p:nvSpPr>
        <p:spPr>
          <a:xfrm>
            <a:off x="704088" y="2194560"/>
            <a:ext cx="2395728" cy="56692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ChatGPT Work</a:t>
            </a:r>
            <a:endParaRPr lang="en-US" sz="1500" dirty="0"/>
          </a:p>
        </p:txBody>
      </p:sp>
      <p:sp>
        <p:nvSpPr>
          <p:cNvPr id="8" name="Text 6"/>
          <p:cNvSpPr/>
          <p:nvPr/>
        </p:nvSpPr>
        <p:spPr>
          <a:xfrm>
            <a:off x="822960" y="2926080"/>
            <a:ext cx="2212848" cy="256032"/>
          </a:xfrm>
          <a:prstGeom prst="rect">
            <a:avLst/>
          </a:prstGeom>
          <a:noFill/>
          <a:ln/>
        </p:spPr>
        <p:txBody>
          <a:bodyPr wrap="square" rtlCol="0" anchor="ctr"/>
          <a:lstStyle/>
          <a:p>
            <a:pPr marL="0" indent="0">
              <a:buNone/>
            </a:pPr>
            <a:r>
              <a:rPr lang="en-US" sz="1000" b="1" kern="0" spc="200" dirty="0">
                <a:solidFill>
                  <a:srgbClr val="3A57A8"/>
                </a:solidFill>
                <a:latin typeface="Calibri" pitchFamily="34" charset="0"/>
                <a:ea typeface="Calibri" pitchFamily="34" charset="-122"/>
                <a:cs typeface="Calibri" pitchFamily="34" charset="-120"/>
              </a:rPr>
              <a:t>KRACHT</a:t>
            </a:r>
            <a:endParaRPr lang="en-US" sz="1000" dirty="0"/>
          </a:p>
        </p:txBody>
      </p:sp>
      <p:sp>
        <p:nvSpPr>
          <p:cNvPr id="9" name="Text 7"/>
          <p:cNvSpPr/>
          <p:nvPr/>
        </p:nvSpPr>
        <p:spPr>
          <a:xfrm>
            <a:off x="822960" y="3154680"/>
            <a:ext cx="2157984" cy="777240"/>
          </a:xfrm>
          <a:prstGeom prst="rect">
            <a:avLst/>
          </a:prstGeom>
          <a:noFill/>
          <a:ln/>
        </p:spPr>
        <p:txBody>
          <a:bodyPr wrap="square" rtlCol="0" anchor="t"/>
          <a:lstStyle/>
          <a:p>
            <a:pPr marL="0" indent="0">
              <a:buNone/>
            </a:pPr>
            <a:r>
              <a:rPr lang="en-US" sz="1300" dirty="0">
                <a:solidFill>
                  <a:srgbClr val="2A3244"/>
                </a:solidFill>
                <a:latin typeface="Calibri" pitchFamily="34" charset="0"/>
                <a:ea typeface="Calibri" pitchFamily="34" charset="-122"/>
                <a:cs typeface="Calibri" pitchFamily="34" charset="-120"/>
              </a:rPr>
              <a:t>Breed kenniswerk en eindproducten</a:t>
            </a:r>
            <a:endParaRPr lang="en-US" sz="1300" dirty="0"/>
          </a:p>
        </p:txBody>
      </p:sp>
      <p:sp>
        <p:nvSpPr>
          <p:cNvPr id="10" name="Text 8"/>
          <p:cNvSpPr/>
          <p:nvPr/>
        </p:nvSpPr>
        <p:spPr>
          <a:xfrm>
            <a:off x="822960" y="3931920"/>
            <a:ext cx="2212848" cy="256032"/>
          </a:xfrm>
          <a:prstGeom prst="rect">
            <a:avLst/>
          </a:prstGeom>
          <a:noFill/>
          <a:ln/>
        </p:spPr>
        <p:txBody>
          <a:bodyPr wrap="square" rtlCol="0" anchor="ctr"/>
          <a:lstStyle/>
          <a:p>
            <a:pPr marL="0" indent="0">
              <a:buNone/>
            </a:pPr>
            <a:r>
              <a:rPr lang="en-US" sz="1000" b="1" kern="0" spc="100" dirty="0">
                <a:solidFill>
                  <a:srgbClr val="C1443C"/>
                </a:solidFill>
                <a:latin typeface="Calibri" pitchFamily="34" charset="0"/>
                <a:ea typeface="Calibri" pitchFamily="34" charset="-122"/>
                <a:cs typeface="Calibri" pitchFamily="34" charset="-120"/>
              </a:rPr>
              <a:t>GROOTSTE RISICO</a:t>
            </a:r>
            <a:endParaRPr lang="en-US" sz="1000" dirty="0"/>
          </a:p>
        </p:txBody>
      </p:sp>
      <p:sp>
        <p:nvSpPr>
          <p:cNvPr id="11" name="Text 9"/>
          <p:cNvSpPr/>
          <p:nvPr/>
        </p:nvSpPr>
        <p:spPr>
          <a:xfrm>
            <a:off x="822960" y="4160520"/>
            <a:ext cx="2157984" cy="548640"/>
          </a:xfrm>
          <a:prstGeom prst="rect">
            <a:avLst/>
          </a:prstGeom>
          <a:noFill/>
          <a:ln/>
        </p:spPr>
        <p:txBody>
          <a:bodyPr wrap="square" rtlCol="0" anchor="t"/>
          <a:lstStyle/>
          <a:p>
            <a:pPr marL="0" indent="0">
              <a:buNone/>
            </a:pPr>
            <a:r>
              <a:rPr lang="en-US" sz="1300" b="1" dirty="0">
                <a:solidFill>
                  <a:srgbClr val="1E2761"/>
                </a:solidFill>
                <a:latin typeface="Calibri" pitchFamily="34" charset="0"/>
                <a:ea typeface="Calibri" pitchFamily="34" charset="-122"/>
                <a:cs typeface="Calibri" pitchFamily="34" charset="-120"/>
              </a:rPr>
              <a:t>Te brede toegang</a:t>
            </a:r>
            <a:endParaRPr lang="en-US" sz="1300" dirty="0"/>
          </a:p>
        </p:txBody>
      </p:sp>
      <p:sp>
        <p:nvSpPr>
          <p:cNvPr id="12" name="Shape 10"/>
          <p:cNvSpPr/>
          <p:nvPr/>
        </p:nvSpPr>
        <p:spPr>
          <a:xfrm>
            <a:off x="3361944" y="2194560"/>
            <a:ext cx="2670048" cy="2331720"/>
          </a:xfrm>
          <a:prstGeom prst="roundRect">
            <a:avLst>
              <a:gd name="adj" fmla="val 3529"/>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13" name="Shape 11"/>
          <p:cNvSpPr/>
          <p:nvPr/>
        </p:nvSpPr>
        <p:spPr>
          <a:xfrm>
            <a:off x="3361944" y="2194560"/>
            <a:ext cx="2670048" cy="566928"/>
          </a:xfrm>
          <a:prstGeom prst="roundRect">
            <a:avLst>
              <a:gd name="adj" fmla="val 14516"/>
            </a:avLst>
          </a:prstGeom>
          <a:solidFill>
            <a:srgbClr val="1E2761"/>
          </a:solidFill>
          <a:ln/>
        </p:spPr>
        <p:txBody>
          <a:bodyPr/>
          <a:lstStyle/>
          <a:p>
            <a:endParaRPr lang="en-NL"/>
          </a:p>
        </p:txBody>
      </p:sp>
      <p:sp>
        <p:nvSpPr>
          <p:cNvPr id="14" name="Shape 12"/>
          <p:cNvSpPr/>
          <p:nvPr/>
        </p:nvSpPr>
        <p:spPr>
          <a:xfrm>
            <a:off x="3361944" y="2606040"/>
            <a:ext cx="2670048" cy="164592"/>
          </a:xfrm>
          <a:prstGeom prst="rect">
            <a:avLst/>
          </a:prstGeom>
          <a:solidFill>
            <a:srgbClr val="1E2761"/>
          </a:solidFill>
          <a:ln/>
        </p:spPr>
        <p:txBody>
          <a:bodyPr/>
          <a:lstStyle/>
          <a:p>
            <a:endParaRPr lang="en-NL"/>
          </a:p>
        </p:txBody>
      </p:sp>
      <p:sp>
        <p:nvSpPr>
          <p:cNvPr id="15" name="Text 13"/>
          <p:cNvSpPr/>
          <p:nvPr/>
        </p:nvSpPr>
        <p:spPr>
          <a:xfrm>
            <a:off x="3499104" y="2194560"/>
            <a:ext cx="2395728" cy="56692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Codex</a:t>
            </a:r>
            <a:endParaRPr lang="en-US" sz="1500" dirty="0"/>
          </a:p>
        </p:txBody>
      </p:sp>
      <p:sp>
        <p:nvSpPr>
          <p:cNvPr id="16" name="Text 14"/>
          <p:cNvSpPr/>
          <p:nvPr/>
        </p:nvSpPr>
        <p:spPr>
          <a:xfrm>
            <a:off x="3617976" y="2926080"/>
            <a:ext cx="2212848" cy="256032"/>
          </a:xfrm>
          <a:prstGeom prst="rect">
            <a:avLst/>
          </a:prstGeom>
          <a:noFill/>
          <a:ln/>
        </p:spPr>
        <p:txBody>
          <a:bodyPr wrap="square" rtlCol="0" anchor="ctr"/>
          <a:lstStyle/>
          <a:p>
            <a:pPr marL="0" indent="0">
              <a:buNone/>
            </a:pPr>
            <a:r>
              <a:rPr lang="en-US" sz="1000" b="1" kern="0" spc="200" dirty="0">
                <a:solidFill>
                  <a:srgbClr val="3A57A8"/>
                </a:solidFill>
                <a:latin typeface="Calibri" pitchFamily="34" charset="0"/>
                <a:ea typeface="Calibri" pitchFamily="34" charset="-122"/>
                <a:cs typeface="Calibri" pitchFamily="34" charset="-120"/>
              </a:rPr>
              <a:t>KRACHT</a:t>
            </a:r>
            <a:endParaRPr lang="en-US" sz="1000" dirty="0"/>
          </a:p>
        </p:txBody>
      </p:sp>
      <p:sp>
        <p:nvSpPr>
          <p:cNvPr id="17" name="Text 15"/>
          <p:cNvSpPr/>
          <p:nvPr/>
        </p:nvSpPr>
        <p:spPr>
          <a:xfrm>
            <a:off x="3617976" y="3154680"/>
            <a:ext cx="2157984" cy="777240"/>
          </a:xfrm>
          <a:prstGeom prst="rect">
            <a:avLst/>
          </a:prstGeom>
          <a:noFill/>
          <a:ln/>
        </p:spPr>
        <p:txBody>
          <a:bodyPr wrap="square" rtlCol="0" anchor="t"/>
          <a:lstStyle/>
          <a:p>
            <a:pPr marL="0" indent="0">
              <a:buNone/>
            </a:pPr>
            <a:r>
              <a:rPr lang="en-US" sz="1300" dirty="0">
                <a:solidFill>
                  <a:srgbClr val="2A3244"/>
                </a:solidFill>
                <a:latin typeface="Calibri" pitchFamily="34" charset="0"/>
                <a:ea typeface="Calibri" pitchFamily="34" charset="-122"/>
                <a:cs typeface="Calibri" pitchFamily="34" charset="-120"/>
              </a:rPr>
              <a:t>Coding en digitale productie</a:t>
            </a:r>
            <a:endParaRPr lang="en-US" sz="1300" dirty="0"/>
          </a:p>
        </p:txBody>
      </p:sp>
      <p:sp>
        <p:nvSpPr>
          <p:cNvPr id="18" name="Text 16"/>
          <p:cNvSpPr/>
          <p:nvPr/>
        </p:nvSpPr>
        <p:spPr>
          <a:xfrm>
            <a:off x="3617976" y="3931920"/>
            <a:ext cx="2212848" cy="256032"/>
          </a:xfrm>
          <a:prstGeom prst="rect">
            <a:avLst/>
          </a:prstGeom>
          <a:noFill/>
          <a:ln/>
        </p:spPr>
        <p:txBody>
          <a:bodyPr wrap="square" rtlCol="0" anchor="ctr"/>
          <a:lstStyle/>
          <a:p>
            <a:pPr marL="0" indent="0">
              <a:buNone/>
            </a:pPr>
            <a:r>
              <a:rPr lang="en-US" sz="1000" b="1" kern="0" spc="100" dirty="0">
                <a:solidFill>
                  <a:srgbClr val="C1443C"/>
                </a:solidFill>
                <a:latin typeface="Calibri" pitchFamily="34" charset="0"/>
                <a:ea typeface="Calibri" pitchFamily="34" charset="-122"/>
                <a:cs typeface="Calibri" pitchFamily="34" charset="-120"/>
              </a:rPr>
              <a:t>GROOTSTE RISICO</a:t>
            </a:r>
            <a:endParaRPr lang="en-US" sz="1000" dirty="0"/>
          </a:p>
        </p:txBody>
      </p:sp>
      <p:sp>
        <p:nvSpPr>
          <p:cNvPr id="19" name="Text 17"/>
          <p:cNvSpPr/>
          <p:nvPr/>
        </p:nvSpPr>
        <p:spPr>
          <a:xfrm>
            <a:off x="3617976" y="4160520"/>
            <a:ext cx="2157984" cy="548640"/>
          </a:xfrm>
          <a:prstGeom prst="rect">
            <a:avLst/>
          </a:prstGeom>
          <a:noFill/>
          <a:ln/>
        </p:spPr>
        <p:txBody>
          <a:bodyPr wrap="square" rtlCol="0" anchor="t"/>
          <a:lstStyle/>
          <a:p>
            <a:pPr marL="0" indent="0">
              <a:buNone/>
            </a:pPr>
            <a:r>
              <a:rPr lang="en-US" sz="1300" b="1" dirty="0">
                <a:solidFill>
                  <a:srgbClr val="1E2761"/>
                </a:solidFill>
                <a:latin typeface="Calibri" pitchFamily="34" charset="0"/>
                <a:ea typeface="Calibri" pitchFamily="34" charset="-122"/>
                <a:cs typeface="Calibri" pitchFamily="34" charset="-120"/>
              </a:rPr>
              <a:t>Onveilige wijzigingen</a:t>
            </a:r>
            <a:endParaRPr lang="en-US" sz="1300" dirty="0"/>
          </a:p>
        </p:txBody>
      </p:sp>
      <p:sp>
        <p:nvSpPr>
          <p:cNvPr id="20" name="Shape 18"/>
          <p:cNvSpPr/>
          <p:nvPr/>
        </p:nvSpPr>
        <p:spPr>
          <a:xfrm>
            <a:off x="6156960" y="2194560"/>
            <a:ext cx="2670048" cy="2331720"/>
          </a:xfrm>
          <a:prstGeom prst="roundRect">
            <a:avLst>
              <a:gd name="adj" fmla="val 3529"/>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21" name="Shape 19"/>
          <p:cNvSpPr/>
          <p:nvPr/>
        </p:nvSpPr>
        <p:spPr>
          <a:xfrm>
            <a:off x="6156960" y="2194560"/>
            <a:ext cx="2670048" cy="566928"/>
          </a:xfrm>
          <a:prstGeom prst="roundRect">
            <a:avLst>
              <a:gd name="adj" fmla="val 14516"/>
            </a:avLst>
          </a:prstGeom>
          <a:solidFill>
            <a:srgbClr val="1E2761"/>
          </a:solidFill>
          <a:ln/>
        </p:spPr>
        <p:txBody>
          <a:bodyPr/>
          <a:lstStyle/>
          <a:p>
            <a:endParaRPr lang="en-NL"/>
          </a:p>
        </p:txBody>
      </p:sp>
      <p:sp>
        <p:nvSpPr>
          <p:cNvPr id="22" name="Shape 20"/>
          <p:cNvSpPr/>
          <p:nvPr/>
        </p:nvSpPr>
        <p:spPr>
          <a:xfrm>
            <a:off x="6156960" y="2606040"/>
            <a:ext cx="2670048" cy="164592"/>
          </a:xfrm>
          <a:prstGeom prst="rect">
            <a:avLst/>
          </a:prstGeom>
          <a:solidFill>
            <a:srgbClr val="1E2761"/>
          </a:solidFill>
          <a:ln/>
        </p:spPr>
        <p:txBody>
          <a:bodyPr/>
          <a:lstStyle/>
          <a:p>
            <a:endParaRPr lang="en-NL"/>
          </a:p>
        </p:txBody>
      </p:sp>
      <p:sp>
        <p:nvSpPr>
          <p:cNvPr id="23" name="Text 21"/>
          <p:cNvSpPr/>
          <p:nvPr/>
        </p:nvSpPr>
        <p:spPr>
          <a:xfrm>
            <a:off x="6294120" y="2194560"/>
            <a:ext cx="2395728" cy="56692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Claude Cowork</a:t>
            </a:r>
            <a:endParaRPr lang="en-US" sz="1500" dirty="0"/>
          </a:p>
        </p:txBody>
      </p:sp>
      <p:sp>
        <p:nvSpPr>
          <p:cNvPr id="24" name="Text 22"/>
          <p:cNvSpPr/>
          <p:nvPr/>
        </p:nvSpPr>
        <p:spPr>
          <a:xfrm>
            <a:off x="6412992" y="2926080"/>
            <a:ext cx="2212848" cy="256032"/>
          </a:xfrm>
          <a:prstGeom prst="rect">
            <a:avLst/>
          </a:prstGeom>
          <a:noFill/>
          <a:ln/>
        </p:spPr>
        <p:txBody>
          <a:bodyPr wrap="square" rtlCol="0" anchor="ctr"/>
          <a:lstStyle/>
          <a:p>
            <a:pPr marL="0" indent="0">
              <a:buNone/>
            </a:pPr>
            <a:r>
              <a:rPr lang="en-US" sz="1000" b="1" kern="0" spc="200" dirty="0">
                <a:solidFill>
                  <a:srgbClr val="3A57A8"/>
                </a:solidFill>
                <a:latin typeface="Calibri" pitchFamily="34" charset="0"/>
                <a:ea typeface="Calibri" pitchFamily="34" charset="-122"/>
                <a:cs typeface="Calibri" pitchFamily="34" charset="-120"/>
              </a:rPr>
              <a:t>KRACHT</a:t>
            </a:r>
            <a:endParaRPr lang="en-US" sz="1000" dirty="0"/>
          </a:p>
        </p:txBody>
      </p:sp>
      <p:sp>
        <p:nvSpPr>
          <p:cNvPr id="25" name="Text 23"/>
          <p:cNvSpPr/>
          <p:nvPr/>
        </p:nvSpPr>
        <p:spPr>
          <a:xfrm>
            <a:off x="6412992" y="3154680"/>
            <a:ext cx="2157984" cy="777240"/>
          </a:xfrm>
          <a:prstGeom prst="rect">
            <a:avLst/>
          </a:prstGeom>
          <a:noFill/>
          <a:ln/>
        </p:spPr>
        <p:txBody>
          <a:bodyPr wrap="square" rtlCol="0" anchor="t"/>
          <a:lstStyle/>
          <a:p>
            <a:pPr marL="0" indent="0">
              <a:buNone/>
            </a:pPr>
            <a:r>
              <a:rPr lang="en-US" sz="1300" dirty="0">
                <a:solidFill>
                  <a:srgbClr val="2A3244"/>
                </a:solidFill>
                <a:latin typeface="Calibri" pitchFamily="34" charset="0"/>
                <a:ea typeface="Calibri" pitchFamily="34" charset="-122"/>
                <a:cs typeface="Calibri" pitchFamily="34" charset="-120"/>
              </a:rPr>
              <a:t>Documenten, office en parallelle taken</a:t>
            </a:r>
            <a:endParaRPr lang="en-US" sz="1300" dirty="0"/>
          </a:p>
        </p:txBody>
      </p:sp>
      <p:sp>
        <p:nvSpPr>
          <p:cNvPr id="26" name="Text 24"/>
          <p:cNvSpPr/>
          <p:nvPr/>
        </p:nvSpPr>
        <p:spPr>
          <a:xfrm>
            <a:off x="6412992" y="3813048"/>
            <a:ext cx="2212848" cy="256032"/>
          </a:xfrm>
          <a:prstGeom prst="rect">
            <a:avLst/>
          </a:prstGeom>
          <a:noFill/>
          <a:ln/>
        </p:spPr>
        <p:txBody>
          <a:bodyPr wrap="square" rtlCol="0" anchor="ctr"/>
          <a:lstStyle/>
          <a:p>
            <a:pPr marL="0" indent="0">
              <a:buNone/>
            </a:pPr>
            <a:r>
              <a:rPr lang="en-US" sz="1000" b="1" kern="0" spc="100" dirty="0">
                <a:solidFill>
                  <a:srgbClr val="C1443C"/>
                </a:solidFill>
                <a:latin typeface="Calibri" pitchFamily="34" charset="0"/>
                <a:ea typeface="Calibri" pitchFamily="34" charset="-122"/>
                <a:cs typeface="Calibri" pitchFamily="34" charset="-120"/>
              </a:rPr>
              <a:t>GROOTSTE RISICO</a:t>
            </a:r>
            <a:endParaRPr lang="en-US" sz="1000" dirty="0"/>
          </a:p>
        </p:txBody>
      </p:sp>
      <p:sp>
        <p:nvSpPr>
          <p:cNvPr id="27" name="Text 25"/>
          <p:cNvSpPr/>
          <p:nvPr/>
        </p:nvSpPr>
        <p:spPr>
          <a:xfrm>
            <a:off x="6412992" y="4069080"/>
            <a:ext cx="2157984" cy="548640"/>
          </a:xfrm>
          <a:prstGeom prst="rect">
            <a:avLst/>
          </a:prstGeom>
          <a:noFill/>
          <a:ln/>
        </p:spPr>
        <p:txBody>
          <a:bodyPr wrap="square" rtlCol="0" anchor="t"/>
          <a:lstStyle/>
          <a:p>
            <a:pPr marL="0" indent="0">
              <a:buNone/>
            </a:pPr>
            <a:r>
              <a:rPr lang="en-US" sz="1300" b="1" dirty="0">
                <a:solidFill>
                  <a:srgbClr val="1E2761"/>
                </a:solidFill>
                <a:latin typeface="Calibri" pitchFamily="34" charset="0"/>
                <a:ea typeface="Calibri" pitchFamily="34" charset="-122"/>
                <a:cs typeface="Calibri" pitchFamily="34" charset="-120"/>
              </a:rPr>
              <a:t>Connector- en autorisatierisico</a:t>
            </a:r>
            <a:endParaRPr lang="en-US" sz="1300" dirty="0"/>
          </a:p>
        </p:txBody>
      </p:sp>
      <p:sp>
        <p:nvSpPr>
          <p:cNvPr id="28" name="Shape 26"/>
          <p:cNvSpPr/>
          <p:nvPr/>
        </p:nvSpPr>
        <p:spPr>
          <a:xfrm>
            <a:off x="8951976" y="2194560"/>
            <a:ext cx="2670048" cy="2331720"/>
          </a:xfrm>
          <a:prstGeom prst="roundRect">
            <a:avLst>
              <a:gd name="adj" fmla="val 3529"/>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29" name="Shape 27"/>
          <p:cNvSpPr/>
          <p:nvPr/>
        </p:nvSpPr>
        <p:spPr>
          <a:xfrm>
            <a:off x="8951976" y="2194560"/>
            <a:ext cx="2670048" cy="566928"/>
          </a:xfrm>
          <a:prstGeom prst="roundRect">
            <a:avLst>
              <a:gd name="adj" fmla="val 14516"/>
            </a:avLst>
          </a:prstGeom>
          <a:solidFill>
            <a:srgbClr val="1E2761"/>
          </a:solidFill>
          <a:ln/>
        </p:spPr>
        <p:txBody>
          <a:bodyPr/>
          <a:lstStyle/>
          <a:p>
            <a:endParaRPr lang="en-NL"/>
          </a:p>
        </p:txBody>
      </p:sp>
      <p:sp>
        <p:nvSpPr>
          <p:cNvPr id="30" name="Shape 28"/>
          <p:cNvSpPr/>
          <p:nvPr/>
        </p:nvSpPr>
        <p:spPr>
          <a:xfrm>
            <a:off x="8951976" y="2606040"/>
            <a:ext cx="2670048" cy="164592"/>
          </a:xfrm>
          <a:prstGeom prst="rect">
            <a:avLst/>
          </a:prstGeom>
          <a:solidFill>
            <a:srgbClr val="1E2761"/>
          </a:solidFill>
          <a:ln/>
        </p:spPr>
        <p:txBody>
          <a:bodyPr/>
          <a:lstStyle/>
          <a:p>
            <a:endParaRPr lang="en-NL"/>
          </a:p>
        </p:txBody>
      </p:sp>
      <p:sp>
        <p:nvSpPr>
          <p:cNvPr id="31" name="Text 29"/>
          <p:cNvSpPr/>
          <p:nvPr/>
        </p:nvSpPr>
        <p:spPr>
          <a:xfrm>
            <a:off x="9089136" y="2194560"/>
            <a:ext cx="2395728" cy="56692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Mistral Vibe</a:t>
            </a:r>
            <a:endParaRPr lang="en-US" sz="1500" dirty="0"/>
          </a:p>
        </p:txBody>
      </p:sp>
      <p:sp>
        <p:nvSpPr>
          <p:cNvPr id="32" name="Text 30"/>
          <p:cNvSpPr/>
          <p:nvPr/>
        </p:nvSpPr>
        <p:spPr>
          <a:xfrm>
            <a:off x="9208008" y="2926080"/>
            <a:ext cx="2212848" cy="256032"/>
          </a:xfrm>
          <a:prstGeom prst="rect">
            <a:avLst/>
          </a:prstGeom>
          <a:noFill/>
          <a:ln/>
        </p:spPr>
        <p:txBody>
          <a:bodyPr wrap="square" rtlCol="0" anchor="ctr"/>
          <a:lstStyle/>
          <a:p>
            <a:pPr marL="0" indent="0">
              <a:buNone/>
            </a:pPr>
            <a:r>
              <a:rPr lang="en-US" sz="1000" b="1" kern="0" spc="200" dirty="0">
                <a:solidFill>
                  <a:srgbClr val="3A57A8"/>
                </a:solidFill>
                <a:latin typeface="Calibri" pitchFamily="34" charset="0"/>
                <a:ea typeface="Calibri" pitchFamily="34" charset="-122"/>
                <a:cs typeface="Calibri" pitchFamily="34" charset="-120"/>
              </a:rPr>
              <a:t>KRACHT</a:t>
            </a:r>
            <a:endParaRPr lang="en-US" sz="1000" dirty="0"/>
          </a:p>
        </p:txBody>
      </p:sp>
      <p:sp>
        <p:nvSpPr>
          <p:cNvPr id="33" name="Text 31"/>
          <p:cNvSpPr/>
          <p:nvPr/>
        </p:nvSpPr>
        <p:spPr>
          <a:xfrm>
            <a:off x="9208008" y="3154680"/>
            <a:ext cx="2157984" cy="777240"/>
          </a:xfrm>
          <a:prstGeom prst="rect">
            <a:avLst/>
          </a:prstGeom>
          <a:noFill/>
          <a:ln/>
        </p:spPr>
        <p:txBody>
          <a:bodyPr wrap="square" rtlCol="0" anchor="t"/>
          <a:lstStyle/>
          <a:p>
            <a:pPr marL="0" indent="0">
              <a:buNone/>
            </a:pPr>
            <a:r>
              <a:rPr lang="en-US" sz="1300" dirty="0">
                <a:solidFill>
                  <a:srgbClr val="2A3244"/>
                </a:solidFill>
                <a:latin typeface="Calibri" pitchFamily="34" charset="0"/>
                <a:ea typeface="Calibri" pitchFamily="34" charset="-122"/>
                <a:cs typeface="Calibri" pitchFamily="34" charset="-120"/>
              </a:rPr>
              <a:t>Gecombineerde werk- en codingagent</a:t>
            </a:r>
            <a:endParaRPr lang="en-US" sz="1300" dirty="0"/>
          </a:p>
        </p:txBody>
      </p:sp>
      <p:sp>
        <p:nvSpPr>
          <p:cNvPr id="34" name="Text 32"/>
          <p:cNvSpPr/>
          <p:nvPr/>
        </p:nvSpPr>
        <p:spPr>
          <a:xfrm>
            <a:off x="9208008" y="3931920"/>
            <a:ext cx="2212848" cy="256032"/>
          </a:xfrm>
          <a:prstGeom prst="rect">
            <a:avLst/>
          </a:prstGeom>
          <a:noFill/>
          <a:ln/>
        </p:spPr>
        <p:txBody>
          <a:bodyPr wrap="square" rtlCol="0" anchor="ctr"/>
          <a:lstStyle/>
          <a:p>
            <a:pPr marL="0" indent="0">
              <a:buNone/>
            </a:pPr>
            <a:r>
              <a:rPr lang="en-US" sz="1000" b="1" kern="0" spc="100" dirty="0">
                <a:solidFill>
                  <a:srgbClr val="C1443C"/>
                </a:solidFill>
                <a:latin typeface="Calibri" pitchFamily="34" charset="0"/>
                <a:ea typeface="Calibri" pitchFamily="34" charset="-122"/>
                <a:cs typeface="Calibri" pitchFamily="34" charset="-120"/>
              </a:rPr>
              <a:t>GROOTSTE RISICO</a:t>
            </a:r>
            <a:endParaRPr lang="en-US" sz="1000" dirty="0"/>
          </a:p>
        </p:txBody>
      </p:sp>
      <p:sp>
        <p:nvSpPr>
          <p:cNvPr id="35" name="Text 33"/>
          <p:cNvSpPr/>
          <p:nvPr/>
        </p:nvSpPr>
        <p:spPr>
          <a:xfrm>
            <a:off x="9208008" y="4160520"/>
            <a:ext cx="2157984" cy="548640"/>
          </a:xfrm>
          <a:prstGeom prst="rect">
            <a:avLst/>
          </a:prstGeom>
          <a:noFill/>
          <a:ln/>
        </p:spPr>
        <p:txBody>
          <a:bodyPr wrap="square" rtlCol="0" anchor="t"/>
          <a:lstStyle/>
          <a:p>
            <a:pPr marL="0" indent="0">
              <a:buNone/>
            </a:pPr>
            <a:r>
              <a:rPr lang="en-US" sz="1300" b="1" dirty="0">
                <a:solidFill>
                  <a:srgbClr val="1E2761"/>
                </a:solidFill>
                <a:latin typeface="Calibri" pitchFamily="34" charset="0"/>
                <a:ea typeface="Calibri" pitchFamily="34" charset="-122"/>
                <a:cs typeface="Calibri" pitchFamily="34" charset="-120"/>
              </a:rPr>
              <a:t>Volwassenheid en beheer</a:t>
            </a:r>
            <a:endParaRPr lang="en-US" sz="1300" dirty="0"/>
          </a:p>
        </p:txBody>
      </p:sp>
      <p:sp>
        <p:nvSpPr>
          <p:cNvPr id="36" name="Text 34"/>
          <p:cNvSpPr/>
          <p:nvPr/>
        </p:nvSpPr>
        <p:spPr>
          <a:xfrm>
            <a:off x="566928" y="4892040"/>
            <a:ext cx="11055096" cy="548640"/>
          </a:xfrm>
          <a:prstGeom prst="rect">
            <a:avLst/>
          </a:prstGeom>
          <a:noFill/>
          <a:ln/>
        </p:spPr>
        <p:txBody>
          <a:bodyPr wrap="square" rtlCol="0" anchor="ctr"/>
          <a:lstStyle/>
          <a:p>
            <a:pPr marL="0" indent="0" algn="ctr">
              <a:buNone/>
            </a:pPr>
            <a:r>
              <a:rPr lang="en-US" sz="1550" i="1" dirty="0">
                <a:solidFill>
                  <a:srgbClr val="1E2761"/>
                </a:solidFill>
                <a:latin typeface="Calibri" pitchFamily="34" charset="0"/>
                <a:ea typeface="Calibri" pitchFamily="34" charset="-122"/>
                <a:cs typeface="Calibri" pitchFamily="34" charset="-120"/>
              </a:rPr>
              <a:t>Iedere grote aanbieder bouwt nu een agent die toegang wil tot uw bestanden, tools en werkprocessen.</a:t>
            </a:r>
            <a:endParaRPr lang="en-US" sz="1550" dirty="0"/>
          </a:p>
        </p:txBody>
      </p:sp>
      <p:sp>
        <p:nvSpPr>
          <p:cNvPr id="38" name="Text 35"/>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39" name="Text 36"/>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1A3C"/>
        </a:solidFill>
        <a:effectLst/>
      </p:bgPr>
    </p:bg>
    <p:spTree>
      <p:nvGrpSpPr>
        <p:cNvPr id="1" name=""/>
        <p:cNvGrpSpPr/>
        <p:nvPr/>
      </p:nvGrpSpPr>
      <p:grpSpPr>
        <a:xfrm>
          <a:off x="0" y="0"/>
          <a:ext cx="0" cy="0"/>
          <a:chOff x="0" y="0"/>
          <a:chExt cx="0" cy="0"/>
        </a:xfrm>
      </p:grpSpPr>
      <p:sp>
        <p:nvSpPr>
          <p:cNvPr id="2" name="Shape 0"/>
          <p:cNvSpPr/>
          <p:nvPr/>
        </p:nvSpPr>
        <p:spPr>
          <a:xfrm>
            <a:off x="-1645920" y="4206240"/>
            <a:ext cx="5486400" cy="5486400"/>
          </a:xfrm>
          <a:prstGeom prst="ellipse">
            <a:avLst/>
          </a:prstGeom>
          <a:solidFill>
            <a:srgbClr val="1E2761"/>
          </a:solidFill>
          <a:ln/>
        </p:spPr>
        <p:txBody>
          <a:bodyPr/>
          <a:lstStyle/>
          <a:p>
            <a:endParaRPr lang="en-NL"/>
          </a:p>
        </p:txBody>
      </p:sp>
      <p:sp>
        <p:nvSpPr>
          <p:cNvPr id="3" name="Text 1"/>
          <p:cNvSpPr/>
          <p:nvPr/>
        </p:nvSpPr>
        <p:spPr>
          <a:xfrm>
            <a:off x="566928" y="566928"/>
            <a:ext cx="11055096" cy="274320"/>
          </a:xfrm>
          <a:prstGeom prst="rect">
            <a:avLst/>
          </a:prstGeom>
          <a:noFill/>
          <a:ln/>
        </p:spPr>
        <p:txBody>
          <a:bodyPr wrap="square" rtlCol="0" anchor="ctr"/>
          <a:lstStyle/>
          <a:p>
            <a:pPr marL="0" indent="0" algn="l">
              <a:buNone/>
            </a:pPr>
            <a:r>
              <a:rPr lang="en-US" sz="2000" b="1" kern="0" spc="300" dirty="0">
                <a:solidFill>
                  <a:srgbClr val="E9B44C"/>
                </a:solidFill>
                <a:latin typeface="Calibri" pitchFamily="34" charset="0"/>
                <a:ea typeface="Calibri" pitchFamily="34" charset="-122"/>
                <a:cs typeface="Calibri" pitchFamily="34" charset="-120"/>
              </a:rPr>
              <a:t>HET NIEUWE RISICOPROFIEL</a:t>
            </a:r>
            <a:endParaRPr lang="en-US" sz="2000" dirty="0"/>
          </a:p>
        </p:txBody>
      </p:sp>
      <p:sp>
        <p:nvSpPr>
          <p:cNvPr id="4" name="Text 2"/>
          <p:cNvSpPr/>
          <p:nvPr/>
        </p:nvSpPr>
        <p:spPr>
          <a:xfrm>
            <a:off x="566928" y="2103120"/>
            <a:ext cx="10515600" cy="1828800"/>
          </a:xfrm>
          <a:prstGeom prst="rect">
            <a:avLst/>
          </a:prstGeom>
          <a:noFill/>
          <a:ln/>
        </p:spPr>
        <p:txBody>
          <a:bodyPr wrap="square" rtlCol="0" anchor="ctr"/>
          <a:lstStyle/>
          <a:p>
            <a:pPr marL="0" indent="0" algn="l">
              <a:lnSpc>
                <a:spcPct val="100000"/>
              </a:lnSpc>
              <a:buNone/>
            </a:pPr>
            <a:r>
              <a:rPr lang="en-US" sz="4600" b="1" dirty="0">
                <a:solidFill>
                  <a:srgbClr val="FFFFFF"/>
                </a:solidFill>
                <a:latin typeface="Calibri" pitchFamily="34" charset="0"/>
                <a:ea typeface="Calibri" pitchFamily="34" charset="-122"/>
                <a:cs typeface="Calibri" pitchFamily="34" charset="-120"/>
              </a:rPr>
              <a:t>Van fout antwoord
naar foutieve </a:t>
            </a:r>
            <a:r>
              <a:rPr lang="en-US" sz="4600" b="1" dirty="0">
                <a:solidFill>
                  <a:srgbClr val="E9B44C"/>
                </a:solidFill>
                <a:latin typeface="Calibri" pitchFamily="34" charset="0"/>
                <a:ea typeface="Calibri" pitchFamily="34" charset="-122"/>
                <a:cs typeface="Calibri" pitchFamily="34" charset="-120"/>
              </a:rPr>
              <a:t>actie</a:t>
            </a:r>
            <a:endParaRPr lang="en-US" sz="4600" dirty="0"/>
          </a:p>
        </p:txBody>
      </p:sp>
      <p:sp>
        <p:nvSpPr>
          <p:cNvPr id="5" name="Text 3"/>
          <p:cNvSpPr/>
          <p:nvPr/>
        </p:nvSpPr>
        <p:spPr>
          <a:xfrm>
            <a:off x="566928" y="4343400"/>
            <a:ext cx="9418320" cy="1188720"/>
          </a:xfrm>
          <a:prstGeom prst="rect">
            <a:avLst/>
          </a:prstGeom>
          <a:noFill/>
          <a:ln/>
        </p:spPr>
        <p:txBody>
          <a:bodyPr wrap="square" rtlCol="0" anchor="ctr"/>
          <a:lstStyle/>
          <a:p>
            <a:pPr marL="0" indent="0" algn="l">
              <a:lnSpc>
                <a:spcPct val="115000"/>
              </a:lnSpc>
              <a:buNone/>
            </a:pPr>
            <a:r>
              <a:rPr lang="en-US" sz="1900" dirty="0">
                <a:solidFill>
                  <a:srgbClr val="BFC8E4"/>
                </a:solidFill>
                <a:latin typeface="Calibri" pitchFamily="34" charset="0"/>
                <a:ea typeface="Calibri" pitchFamily="34" charset="-122"/>
                <a:cs typeface="Calibri" pitchFamily="34" charset="-120"/>
              </a:rPr>
              <a:t>Bij een chatbot is een fout antwoord vervelend. Bij een agent wordt een fout antwoord een handeling: een verstuurde mail, een gewijzigd contract, een uitgevoerde berekening.</a:t>
            </a:r>
            <a:endParaRPr lang="en-US" sz="1900" dirty="0"/>
          </a:p>
        </p:txBody>
      </p:sp>
      <p:sp>
        <p:nvSpPr>
          <p:cNvPr id="7" name="Text 4"/>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8" name="Text 5"/>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AGENTIC AI</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Vijf nieuwe risico's</a:t>
            </a:r>
            <a:endParaRPr lang="en-US" sz="3400" dirty="0"/>
          </a:p>
        </p:txBody>
      </p:sp>
      <p:sp>
        <p:nvSpPr>
          <p:cNvPr id="4" name="Shape 2"/>
          <p:cNvSpPr/>
          <p:nvPr/>
        </p:nvSpPr>
        <p:spPr>
          <a:xfrm>
            <a:off x="566928" y="2103120"/>
            <a:ext cx="11055096" cy="713232"/>
          </a:xfrm>
          <a:prstGeom prst="roundRect">
            <a:avLst>
              <a:gd name="adj" fmla="val 11538"/>
            </a:avLst>
          </a:prstGeom>
          <a:solidFill>
            <a:srgbClr val="FFFFFF"/>
          </a:solidFill>
          <a:ln w="12700">
            <a:solidFill>
              <a:srgbClr val="D9E0F0"/>
            </a:solidFill>
            <a:prstDash val="solid"/>
          </a:ln>
        </p:spPr>
        <p:txBody>
          <a:bodyPr/>
          <a:lstStyle/>
          <a:p>
            <a:endParaRPr lang="en-NL"/>
          </a:p>
        </p:txBody>
      </p:sp>
      <p:sp>
        <p:nvSpPr>
          <p:cNvPr id="5" name="Shape 3"/>
          <p:cNvSpPr/>
          <p:nvPr/>
        </p:nvSpPr>
        <p:spPr>
          <a:xfrm>
            <a:off x="841248" y="2167128"/>
            <a:ext cx="585216" cy="585216"/>
          </a:xfrm>
          <a:prstGeom prst="ellipse">
            <a:avLst/>
          </a:prstGeom>
          <a:solidFill>
            <a:srgbClr val="1E2761"/>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980237" y="2306117"/>
            <a:ext cx="307238" cy="307238"/>
          </a:xfrm>
          <a:prstGeom prst="rect">
            <a:avLst/>
          </a:prstGeom>
        </p:spPr>
      </p:pic>
      <p:sp>
        <p:nvSpPr>
          <p:cNvPr id="7" name="Text 4"/>
          <p:cNvSpPr/>
          <p:nvPr/>
        </p:nvSpPr>
        <p:spPr>
          <a:xfrm>
            <a:off x="1709928" y="2103120"/>
            <a:ext cx="4206240" cy="713232"/>
          </a:xfrm>
          <a:prstGeom prst="rect">
            <a:avLst/>
          </a:prstGeom>
          <a:noFill/>
          <a:ln/>
        </p:spPr>
        <p:txBody>
          <a:bodyPr wrap="square"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Te ruime bevoegdheden</a:t>
            </a:r>
            <a:endParaRPr lang="en-US" sz="1600" dirty="0"/>
          </a:p>
        </p:txBody>
      </p:sp>
      <p:sp>
        <p:nvSpPr>
          <p:cNvPr id="8" name="Text 5"/>
          <p:cNvSpPr/>
          <p:nvPr/>
        </p:nvSpPr>
        <p:spPr>
          <a:xfrm>
            <a:off x="6007608" y="2103120"/>
            <a:ext cx="5385816" cy="713232"/>
          </a:xfrm>
          <a:prstGeom prst="rect">
            <a:avLst/>
          </a:prstGeom>
          <a:noFill/>
          <a:ln/>
        </p:spPr>
        <p:txBody>
          <a:bodyPr wrap="square" rtlCol="0" anchor="ctr"/>
          <a:lstStyle/>
          <a:p>
            <a:pPr marL="0" indent="0">
              <a:buNone/>
            </a:pPr>
            <a:r>
              <a:rPr lang="en-US" sz="1400" dirty="0">
                <a:solidFill>
                  <a:srgbClr val="3A4256"/>
                </a:solidFill>
                <a:latin typeface="Calibri" pitchFamily="34" charset="0"/>
                <a:ea typeface="Calibri" pitchFamily="34" charset="-122"/>
                <a:cs typeface="Calibri" pitchFamily="34" charset="-120"/>
              </a:rPr>
              <a:t>Toegang tot mail, dossiers, financiën en broncode.</a:t>
            </a:r>
            <a:endParaRPr lang="en-US" sz="1400" dirty="0"/>
          </a:p>
        </p:txBody>
      </p:sp>
      <p:sp>
        <p:nvSpPr>
          <p:cNvPr id="9" name="Shape 6"/>
          <p:cNvSpPr/>
          <p:nvPr/>
        </p:nvSpPr>
        <p:spPr>
          <a:xfrm>
            <a:off x="566928" y="2880360"/>
            <a:ext cx="11055096" cy="713232"/>
          </a:xfrm>
          <a:prstGeom prst="roundRect">
            <a:avLst>
              <a:gd name="adj" fmla="val 11538"/>
            </a:avLst>
          </a:prstGeom>
          <a:solidFill>
            <a:srgbClr val="F4F6FB"/>
          </a:solidFill>
          <a:ln w="12700">
            <a:solidFill>
              <a:srgbClr val="D9E0F0"/>
            </a:solidFill>
            <a:prstDash val="solid"/>
          </a:ln>
        </p:spPr>
        <p:txBody>
          <a:bodyPr/>
          <a:lstStyle/>
          <a:p>
            <a:endParaRPr lang="en-NL"/>
          </a:p>
        </p:txBody>
      </p:sp>
      <p:sp>
        <p:nvSpPr>
          <p:cNvPr id="10" name="Shape 7"/>
          <p:cNvSpPr/>
          <p:nvPr/>
        </p:nvSpPr>
        <p:spPr>
          <a:xfrm>
            <a:off x="841248" y="2944368"/>
            <a:ext cx="585216" cy="585216"/>
          </a:xfrm>
          <a:prstGeom prst="ellipse">
            <a:avLst/>
          </a:prstGeom>
          <a:solidFill>
            <a:srgbClr val="C1443C"/>
          </a:solidFill>
          <a:ln/>
        </p:spPr>
        <p:txBody>
          <a:bodyPr/>
          <a:lstStyle/>
          <a:p>
            <a:endParaRPr lang="en-NL"/>
          </a:p>
        </p:txBody>
      </p:sp>
      <p:pic>
        <p:nvPicPr>
          <p:cNvPr id="11" name="Image 1" descr="preencoded.png"/>
          <p:cNvPicPr>
            <a:picLocks noChangeAspect="1"/>
          </p:cNvPicPr>
          <p:nvPr/>
        </p:nvPicPr>
        <p:blipFill>
          <a:blip r:embed="rId4"/>
          <a:stretch>
            <a:fillRect/>
          </a:stretch>
        </p:blipFill>
        <p:spPr>
          <a:xfrm>
            <a:off x="980237" y="3083357"/>
            <a:ext cx="307238" cy="307238"/>
          </a:xfrm>
          <a:prstGeom prst="rect">
            <a:avLst/>
          </a:prstGeom>
        </p:spPr>
      </p:pic>
      <p:sp>
        <p:nvSpPr>
          <p:cNvPr id="12" name="Text 8"/>
          <p:cNvSpPr/>
          <p:nvPr/>
        </p:nvSpPr>
        <p:spPr>
          <a:xfrm>
            <a:off x="1709928" y="2880360"/>
            <a:ext cx="4206240" cy="713232"/>
          </a:xfrm>
          <a:prstGeom prst="rect">
            <a:avLst/>
          </a:prstGeom>
          <a:noFill/>
          <a:ln/>
        </p:spPr>
        <p:txBody>
          <a:bodyPr wrap="square"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Prompt injection</a:t>
            </a:r>
            <a:endParaRPr lang="en-US" sz="1600" dirty="0"/>
          </a:p>
        </p:txBody>
      </p:sp>
      <p:sp>
        <p:nvSpPr>
          <p:cNvPr id="13" name="Text 9"/>
          <p:cNvSpPr/>
          <p:nvPr/>
        </p:nvSpPr>
        <p:spPr>
          <a:xfrm>
            <a:off x="6007608" y="2880360"/>
            <a:ext cx="5385816" cy="713232"/>
          </a:xfrm>
          <a:prstGeom prst="rect">
            <a:avLst/>
          </a:prstGeom>
          <a:noFill/>
          <a:ln/>
        </p:spPr>
        <p:txBody>
          <a:bodyPr wrap="square" rtlCol="0" anchor="ctr"/>
          <a:lstStyle/>
          <a:p>
            <a:pPr marL="0" indent="0">
              <a:buNone/>
            </a:pPr>
            <a:r>
              <a:rPr lang="en-US" sz="1400" dirty="0">
                <a:solidFill>
                  <a:srgbClr val="3A4256"/>
                </a:solidFill>
                <a:latin typeface="Calibri" pitchFamily="34" charset="0"/>
                <a:ea typeface="Calibri" pitchFamily="34" charset="-122"/>
                <a:cs typeface="Calibri" pitchFamily="34" charset="-120"/>
              </a:rPr>
              <a:t>Verborgen instructies in sites, mails en documenten.</a:t>
            </a:r>
            <a:endParaRPr lang="en-US" sz="1400" dirty="0"/>
          </a:p>
        </p:txBody>
      </p:sp>
      <p:sp>
        <p:nvSpPr>
          <p:cNvPr id="14" name="Shape 10"/>
          <p:cNvSpPr/>
          <p:nvPr/>
        </p:nvSpPr>
        <p:spPr>
          <a:xfrm>
            <a:off x="566928" y="3657600"/>
            <a:ext cx="11055096" cy="713232"/>
          </a:xfrm>
          <a:prstGeom prst="roundRect">
            <a:avLst>
              <a:gd name="adj" fmla="val 11538"/>
            </a:avLst>
          </a:prstGeom>
          <a:solidFill>
            <a:srgbClr val="FFFFFF"/>
          </a:solidFill>
          <a:ln w="12700">
            <a:solidFill>
              <a:srgbClr val="D9E0F0"/>
            </a:solidFill>
            <a:prstDash val="solid"/>
          </a:ln>
        </p:spPr>
        <p:txBody>
          <a:bodyPr/>
          <a:lstStyle/>
          <a:p>
            <a:endParaRPr lang="en-NL"/>
          </a:p>
        </p:txBody>
      </p:sp>
      <p:sp>
        <p:nvSpPr>
          <p:cNvPr id="15" name="Shape 11"/>
          <p:cNvSpPr/>
          <p:nvPr/>
        </p:nvSpPr>
        <p:spPr>
          <a:xfrm>
            <a:off x="841248" y="3721608"/>
            <a:ext cx="585216" cy="585216"/>
          </a:xfrm>
          <a:prstGeom prst="ellipse">
            <a:avLst/>
          </a:prstGeom>
          <a:solidFill>
            <a:srgbClr val="1E2761"/>
          </a:solidFill>
          <a:ln/>
        </p:spPr>
        <p:txBody>
          <a:bodyPr/>
          <a:lstStyle/>
          <a:p>
            <a:endParaRPr lang="en-NL"/>
          </a:p>
        </p:txBody>
      </p:sp>
      <p:pic>
        <p:nvPicPr>
          <p:cNvPr id="16" name="Image 2" descr="preencoded.png"/>
          <p:cNvPicPr>
            <a:picLocks noChangeAspect="1"/>
          </p:cNvPicPr>
          <p:nvPr/>
        </p:nvPicPr>
        <p:blipFill>
          <a:blip r:embed="rId5"/>
          <a:stretch>
            <a:fillRect/>
          </a:stretch>
        </p:blipFill>
        <p:spPr>
          <a:xfrm>
            <a:off x="980237" y="3860597"/>
            <a:ext cx="307238" cy="307238"/>
          </a:xfrm>
          <a:prstGeom prst="rect">
            <a:avLst/>
          </a:prstGeom>
        </p:spPr>
      </p:pic>
      <p:sp>
        <p:nvSpPr>
          <p:cNvPr id="17" name="Text 12"/>
          <p:cNvSpPr/>
          <p:nvPr/>
        </p:nvSpPr>
        <p:spPr>
          <a:xfrm>
            <a:off x="1709928" y="3657600"/>
            <a:ext cx="4206240" cy="713232"/>
          </a:xfrm>
          <a:prstGeom prst="rect">
            <a:avLst/>
          </a:prstGeom>
          <a:noFill/>
          <a:ln/>
        </p:spPr>
        <p:txBody>
          <a:bodyPr wrap="square"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Hallucinatie met uitvoeringskracht</a:t>
            </a:r>
            <a:endParaRPr lang="en-US" sz="1600" dirty="0"/>
          </a:p>
        </p:txBody>
      </p:sp>
      <p:sp>
        <p:nvSpPr>
          <p:cNvPr id="18" name="Text 13"/>
          <p:cNvSpPr/>
          <p:nvPr/>
        </p:nvSpPr>
        <p:spPr>
          <a:xfrm>
            <a:off x="6007608" y="3657600"/>
            <a:ext cx="5385816" cy="713232"/>
          </a:xfrm>
          <a:prstGeom prst="rect">
            <a:avLst/>
          </a:prstGeom>
          <a:noFill/>
          <a:ln/>
        </p:spPr>
        <p:txBody>
          <a:bodyPr wrap="square" rtlCol="0" anchor="ctr"/>
          <a:lstStyle/>
          <a:p>
            <a:pPr marL="0" indent="0">
              <a:buNone/>
            </a:pPr>
            <a:r>
              <a:rPr lang="en-US" sz="1400" dirty="0">
                <a:solidFill>
                  <a:srgbClr val="3A4256"/>
                </a:solidFill>
                <a:latin typeface="Calibri" pitchFamily="34" charset="0"/>
                <a:ea typeface="Calibri" pitchFamily="34" charset="-122"/>
                <a:cs typeface="Calibri" pitchFamily="34" charset="-120"/>
              </a:rPr>
              <a:t>Een verkeerde aanname wordt direct verwerkt.</a:t>
            </a:r>
            <a:endParaRPr lang="en-US" sz="1400" dirty="0"/>
          </a:p>
        </p:txBody>
      </p:sp>
      <p:sp>
        <p:nvSpPr>
          <p:cNvPr id="19" name="Shape 14"/>
          <p:cNvSpPr/>
          <p:nvPr/>
        </p:nvSpPr>
        <p:spPr>
          <a:xfrm>
            <a:off x="566928" y="4434840"/>
            <a:ext cx="11055096" cy="713232"/>
          </a:xfrm>
          <a:prstGeom prst="roundRect">
            <a:avLst>
              <a:gd name="adj" fmla="val 11538"/>
            </a:avLst>
          </a:prstGeom>
          <a:solidFill>
            <a:srgbClr val="F4F6FB"/>
          </a:solidFill>
          <a:ln w="12700">
            <a:solidFill>
              <a:srgbClr val="D9E0F0"/>
            </a:solidFill>
            <a:prstDash val="solid"/>
          </a:ln>
        </p:spPr>
        <p:txBody>
          <a:bodyPr/>
          <a:lstStyle/>
          <a:p>
            <a:endParaRPr lang="en-NL"/>
          </a:p>
        </p:txBody>
      </p:sp>
      <p:sp>
        <p:nvSpPr>
          <p:cNvPr id="20" name="Shape 15"/>
          <p:cNvSpPr/>
          <p:nvPr/>
        </p:nvSpPr>
        <p:spPr>
          <a:xfrm>
            <a:off x="841248" y="4498848"/>
            <a:ext cx="585216" cy="585216"/>
          </a:xfrm>
          <a:prstGeom prst="ellipse">
            <a:avLst/>
          </a:prstGeom>
          <a:solidFill>
            <a:srgbClr val="1E2761"/>
          </a:solidFill>
          <a:ln/>
        </p:spPr>
        <p:txBody>
          <a:bodyPr/>
          <a:lstStyle/>
          <a:p>
            <a:endParaRPr lang="en-NL"/>
          </a:p>
        </p:txBody>
      </p:sp>
      <p:pic>
        <p:nvPicPr>
          <p:cNvPr id="21" name="Image 3" descr="preencoded.png"/>
          <p:cNvPicPr>
            <a:picLocks noChangeAspect="1"/>
          </p:cNvPicPr>
          <p:nvPr/>
        </p:nvPicPr>
        <p:blipFill>
          <a:blip r:embed="rId6"/>
          <a:stretch>
            <a:fillRect/>
          </a:stretch>
        </p:blipFill>
        <p:spPr>
          <a:xfrm>
            <a:off x="980237" y="4637837"/>
            <a:ext cx="307238" cy="307238"/>
          </a:xfrm>
          <a:prstGeom prst="rect">
            <a:avLst/>
          </a:prstGeom>
        </p:spPr>
      </p:pic>
      <p:sp>
        <p:nvSpPr>
          <p:cNvPr id="22" name="Text 16"/>
          <p:cNvSpPr/>
          <p:nvPr/>
        </p:nvSpPr>
        <p:spPr>
          <a:xfrm>
            <a:off x="1709928" y="4434840"/>
            <a:ext cx="4206240" cy="713232"/>
          </a:xfrm>
          <a:prstGeom prst="rect">
            <a:avLst/>
          </a:prstGeom>
          <a:noFill/>
          <a:ln/>
        </p:spPr>
        <p:txBody>
          <a:bodyPr wrap="square"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Onvoldoende audittrail</a:t>
            </a:r>
            <a:endParaRPr lang="en-US" sz="1600" dirty="0"/>
          </a:p>
        </p:txBody>
      </p:sp>
      <p:sp>
        <p:nvSpPr>
          <p:cNvPr id="23" name="Text 17"/>
          <p:cNvSpPr/>
          <p:nvPr/>
        </p:nvSpPr>
        <p:spPr>
          <a:xfrm>
            <a:off x="6007608" y="4434840"/>
            <a:ext cx="5385816" cy="713232"/>
          </a:xfrm>
          <a:prstGeom prst="rect">
            <a:avLst/>
          </a:prstGeom>
          <a:noFill/>
          <a:ln/>
        </p:spPr>
        <p:txBody>
          <a:bodyPr wrap="square" rtlCol="0" anchor="ctr"/>
          <a:lstStyle/>
          <a:p>
            <a:pPr marL="0" indent="0">
              <a:buNone/>
            </a:pPr>
            <a:r>
              <a:rPr lang="en-US" sz="1400" dirty="0">
                <a:solidFill>
                  <a:srgbClr val="3A4256"/>
                </a:solidFill>
                <a:latin typeface="Calibri" pitchFamily="34" charset="0"/>
                <a:ea typeface="Calibri" pitchFamily="34" charset="-122"/>
                <a:cs typeface="Calibri" pitchFamily="34" charset="-120"/>
              </a:rPr>
              <a:t>Achteraf niet te reconstrueren wie of wat besliste.</a:t>
            </a:r>
            <a:endParaRPr lang="en-US" sz="1400" dirty="0"/>
          </a:p>
        </p:txBody>
      </p:sp>
      <p:sp>
        <p:nvSpPr>
          <p:cNvPr id="24" name="Shape 18"/>
          <p:cNvSpPr/>
          <p:nvPr/>
        </p:nvSpPr>
        <p:spPr>
          <a:xfrm>
            <a:off x="566928" y="5212080"/>
            <a:ext cx="11055096" cy="713232"/>
          </a:xfrm>
          <a:prstGeom prst="roundRect">
            <a:avLst>
              <a:gd name="adj" fmla="val 11538"/>
            </a:avLst>
          </a:prstGeom>
          <a:solidFill>
            <a:srgbClr val="FFFFFF"/>
          </a:solidFill>
          <a:ln w="12700">
            <a:solidFill>
              <a:srgbClr val="D9E0F0"/>
            </a:solidFill>
            <a:prstDash val="solid"/>
          </a:ln>
        </p:spPr>
        <p:txBody>
          <a:bodyPr/>
          <a:lstStyle/>
          <a:p>
            <a:endParaRPr lang="en-NL"/>
          </a:p>
        </p:txBody>
      </p:sp>
      <p:sp>
        <p:nvSpPr>
          <p:cNvPr id="25" name="Shape 19"/>
          <p:cNvSpPr/>
          <p:nvPr/>
        </p:nvSpPr>
        <p:spPr>
          <a:xfrm>
            <a:off x="841248" y="5276088"/>
            <a:ext cx="585216" cy="585216"/>
          </a:xfrm>
          <a:prstGeom prst="ellipse">
            <a:avLst/>
          </a:prstGeom>
          <a:solidFill>
            <a:srgbClr val="1E2761"/>
          </a:solidFill>
          <a:ln/>
        </p:spPr>
        <p:txBody>
          <a:bodyPr/>
          <a:lstStyle/>
          <a:p>
            <a:endParaRPr lang="en-NL"/>
          </a:p>
        </p:txBody>
      </p:sp>
      <p:pic>
        <p:nvPicPr>
          <p:cNvPr id="26" name="Image 4" descr="preencoded.png"/>
          <p:cNvPicPr>
            <a:picLocks noChangeAspect="1"/>
          </p:cNvPicPr>
          <p:nvPr/>
        </p:nvPicPr>
        <p:blipFill>
          <a:blip r:embed="rId7"/>
          <a:stretch>
            <a:fillRect/>
          </a:stretch>
        </p:blipFill>
        <p:spPr>
          <a:xfrm>
            <a:off x="980237" y="5415077"/>
            <a:ext cx="307238" cy="307238"/>
          </a:xfrm>
          <a:prstGeom prst="rect">
            <a:avLst/>
          </a:prstGeom>
        </p:spPr>
      </p:pic>
      <p:sp>
        <p:nvSpPr>
          <p:cNvPr id="27" name="Text 20"/>
          <p:cNvSpPr/>
          <p:nvPr/>
        </p:nvSpPr>
        <p:spPr>
          <a:xfrm>
            <a:off x="1709928" y="5212080"/>
            <a:ext cx="4206240" cy="713232"/>
          </a:xfrm>
          <a:prstGeom prst="rect">
            <a:avLst/>
          </a:prstGeom>
          <a:noFill/>
          <a:ln/>
        </p:spPr>
        <p:txBody>
          <a:bodyPr wrap="square"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Model- en gedragswijziging</a:t>
            </a:r>
            <a:endParaRPr lang="en-US" sz="1600" dirty="0"/>
          </a:p>
        </p:txBody>
      </p:sp>
      <p:sp>
        <p:nvSpPr>
          <p:cNvPr id="28" name="Text 21"/>
          <p:cNvSpPr/>
          <p:nvPr/>
        </p:nvSpPr>
        <p:spPr>
          <a:xfrm>
            <a:off x="6007608" y="5212080"/>
            <a:ext cx="5385816" cy="713232"/>
          </a:xfrm>
          <a:prstGeom prst="rect">
            <a:avLst/>
          </a:prstGeom>
          <a:noFill/>
          <a:ln/>
        </p:spPr>
        <p:txBody>
          <a:bodyPr wrap="square" rtlCol="0" anchor="ctr"/>
          <a:lstStyle/>
          <a:p>
            <a:pPr marL="0" indent="0">
              <a:buNone/>
            </a:pPr>
            <a:r>
              <a:rPr lang="en-US" sz="1400" dirty="0">
                <a:solidFill>
                  <a:srgbClr val="3A4256"/>
                </a:solidFill>
                <a:latin typeface="Calibri" pitchFamily="34" charset="0"/>
                <a:ea typeface="Calibri" pitchFamily="34" charset="-122"/>
                <a:cs typeface="Calibri" pitchFamily="34" charset="-120"/>
              </a:rPr>
              <a:t>Dezelfde workflow, een maand later een ander resultaat.</a:t>
            </a:r>
            <a:endParaRPr lang="en-US" sz="1400" dirty="0"/>
          </a:p>
        </p:txBody>
      </p:sp>
      <p:sp>
        <p:nvSpPr>
          <p:cNvPr id="29" name="Text 22"/>
          <p:cNvSpPr/>
          <p:nvPr/>
        </p:nvSpPr>
        <p:spPr>
          <a:xfrm>
            <a:off x="566928" y="6062472"/>
            <a:ext cx="11055096" cy="347472"/>
          </a:xfrm>
          <a:prstGeom prst="rect">
            <a:avLst/>
          </a:prstGeom>
          <a:noFill/>
          <a:ln/>
        </p:spPr>
        <p:txBody>
          <a:bodyPr wrap="square" rtlCol="0" anchor="ctr"/>
          <a:lstStyle/>
          <a:p>
            <a:pPr marL="0" indent="0" algn="ctr">
              <a:buNone/>
            </a:pPr>
            <a:r>
              <a:rPr lang="en-US" sz="1400" b="1" i="1" dirty="0">
                <a:solidFill>
                  <a:srgbClr val="E9B44C"/>
                </a:solidFill>
                <a:latin typeface="Calibri" pitchFamily="34" charset="0"/>
                <a:ea typeface="Calibri" pitchFamily="34" charset="-122"/>
                <a:cs typeface="Calibri" pitchFamily="34" charset="-120"/>
              </a:rPr>
              <a:t>Geef een AI-agent nooit meer toegang dan een tijdelijke medewerker op zijn eerste werkdag.</a:t>
            </a:r>
            <a:endParaRPr lang="en-US" sz="1400" dirty="0"/>
          </a:p>
        </p:txBody>
      </p:sp>
      <p:sp>
        <p:nvSpPr>
          <p:cNvPr id="31" name="Text 23"/>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32" name="Text 24"/>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TWEE KADERS TEGELIJK</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De AVG en de AI Act gelden naast elkaar</a:t>
            </a:r>
            <a:endParaRPr lang="en-US" sz="3400" dirty="0"/>
          </a:p>
        </p:txBody>
      </p:sp>
      <p:sp>
        <p:nvSpPr>
          <p:cNvPr id="4" name="Shape 2"/>
          <p:cNvSpPr/>
          <p:nvPr/>
        </p:nvSpPr>
        <p:spPr>
          <a:xfrm>
            <a:off x="566928" y="2240280"/>
            <a:ext cx="5074920" cy="1965960"/>
          </a:xfrm>
          <a:prstGeom prst="roundRect">
            <a:avLst>
              <a:gd name="adj" fmla="val 4186"/>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5" name="Text 3"/>
          <p:cNvSpPr/>
          <p:nvPr/>
        </p:nvSpPr>
        <p:spPr>
          <a:xfrm>
            <a:off x="932688" y="2514600"/>
            <a:ext cx="4343400" cy="502920"/>
          </a:xfrm>
          <a:prstGeom prst="rect">
            <a:avLst/>
          </a:prstGeom>
          <a:noFill/>
          <a:ln/>
        </p:spPr>
        <p:txBody>
          <a:bodyPr wrap="square" rtlCol="0" anchor="ctr"/>
          <a:lstStyle/>
          <a:p>
            <a:pPr marL="0" indent="0">
              <a:buNone/>
            </a:pPr>
            <a:r>
              <a:rPr lang="en-US" sz="2600" b="1" dirty="0">
                <a:solidFill>
                  <a:srgbClr val="1E2761"/>
                </a:solidFill>
                <a:latin typeface="Calibri" pitchFamily="34" charset="0"/>
                <a:ea typeface="Calibri" pitchFamily="34" charset="-122"/>
                <a:cs typeface="Calibri" pitchFamily="34" charset="-120"/>
              </a:rPr>
              <a:t>AVG</a:t>
            </a:r>
            <a:endParaRPr lang="en-US" sz="2600" dirty="0"/>
          </a:p>
        </p:txBody>
      </p:sp>
      <p:sp>
        <p:nvSpPr>
          <p:cNvPr id="6" name="Text 4"/>
          <p:cNvSpPr/>
          <p:nvPr/>
        </p:nvSpPr>
        <p:spPr>
          <a:xfrm>
            <a:off x="932688" y="3108960"/>
            <a:ext cx="4343400" cy="914400"/>
          </a:xfrm>
          <a:prstGeom prst="rect">
            <a:avLst/>
          </a:prstGeom>
          <a:noFill/>
          <a:ln/>
        </p:spPr>
        <p:txBody>
          <a:bodyPr wrap="square" rtlCol="0" anchor="ctr"/>
          <a:lstStyle/>
          <a:p>
            <a:pPr marL="0" indent="0">
              <a:buNone/>
            </a:pPr>
            <a:r>
              <a:rPr lang="en-US" sz="1500" dirty="0">
                <a:solidFill>
                  <a:srgbClr val="3A4256"/>
                </a:solidFill>
                <a:latin typeface="Calibri" pitchFamily="34" charset="0"/>
                <a:ea typeface="Calibri" pitchFamily="34" charset="-122"/>
                <a:cs typeface="Calibri" pitchFamily="34" charset="-120"/>
              </a:rPr>
              <a:t>Richt zich op de verwerking van persoonsgegevens.</a:t>
            </a:r>
            <a:endParaRPr lang="en-US" sz="1500" dirty="0"/>
          </a:p>
        </p:txBody>
      </p:sp>
      <p:sp>
        <p:nvSpPr>
          <p:cNvPr id="7" name="Shape 5"/>
          <p:cNvSpPr/>
          <p:nvPr/>
        </p:nvSpPr>
        <p:spPr>
          <a:xfrm>
            <a:off x="6099048" y="2240280"/>
            <a:ext cx="5074920" cy="1965960"/>
          </a:xfrm>
          <a:prstGeom prst="roundRect">
            <a:avLst>
              <a:gd name="adj" fmla="val 4186"/>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8" name="Text 6"/>
          <p:cNvSpPr/>
          <p:nvPr/>
        </p:nvSpPr>
        <p:spPr>
          <a:xfrm>
            <a:off x="6464808" y="2514600"/>
            <a:ext cx="4343400" cy="502920"/>
          </a:xfrm>
          <a:prstGeom prst="rect">
            <a:avLst/>
          </a:prstGeom>
          <a:noFill/>
          <a:ln/>
        </p:spPr>
        <p:txBody>
          <a:bodyPr wrap="square" rtlCol="0" anchor="ctr"/>
          <a:lstStyle/>
          <a:p>
            <a:pPr marL="0" indent="0">
              <a:buNone/>
            </a:pPr>
            <a:r>
              <a:rPr lang="en-US" sz="2600" b="1" dirty="0">
                <a:solidFill>
                  <a:srgbClr val="1E2761"/>
                </a:solidFill>
                <a:latin typeface="Calibri" pitchFamily="34" charset="0"/>
                <a:ea typeface="Calibri" pitchFamily="34" charset="-122"/>
                <a:cs typeface="Calibri" pitchFamily="34" charset="-120"/>
              </a:rPr>
              <a:t>AI Act</a:t>
            </a:r>
            <a:endParaRPr lang="en-US" sz="2600" dirty="0"/>
          </a:p>
        </p:txBody>
      </p:sp>
      <p:sp>
        <p:nvSpPr>
          <p:cNvPr id="9" name="Text 7"/>
          <p:cNvSpPr/>
          <p:nvPr/>
        </p:nvSpPr>
        <p:spPr>
          <a:xfrm>
            <a:off x="6464808" y="3108960"/>
            <a:ext cx="4343400" cy="914400"/>
          </a:xfrm>
          <a:prstGeom prst="rect">
            <a:avLst/>
          </a:prstGeom>
          <a:noFill/>
          <a:ln/>
        </p:spPr>
        <p:txBody>
          <a:bodyPr wrap="square" rtlCol="0" anchor="ctr"/>
          <a:lstStyle/>
          <a:p>
            <a:pPr marL="0" indent="0">
              <a:buNone/>
            </a:pPr>
            <a:r>
              <a:rPr lang="en-US" sz="1500" dirty="0">
                <a:solidFill>
                  <a:srgbClr val="3A4256"/>
                </a:solidFill>
                <a:latin typeface="Calibri" pitchFamily="34" charset="0"/>
                <a:ea typeface="Calibri" pitchFamily="34" charset="-122"/>
                <a:cs typeface="Calibri" pitchFamily="34" charset="-120"/>
              </a:rPr>
              <a:t>Richt zich op AI-systemen, modellen en hun risico's.</a:t>
            </a:r>
            <a:endParaRPr lang="en-US" sz="1500" dirty="0"/>
          </a:p>
        </p:txBody>
      </p:sp>
      <p:sp>
        <p:nvSpPr>
          <p:cNvPr id="10" name="Shape 8"/>
          <p:cNvSpPr/>
          <p:nvPr/>
        </p:nvSpPr>
        <p:spPr>
          <a:xfrm>
            <a:off x="566928" y="4663440"/>
            <a:ext cx="11055096" cy="1325880"/>
          </a:xfrm>
          <a:prstGeom prst="roundRect">
            <a:avLst>
              <a:gd name="adj" fmla="val 6207"/>
            </a:avLst>
          </a:prstGeom>
          <a:solidFill>
            <a:srgbClr val="1E2761"/>
          </a:solidFill>
          <a:ln/>
          <a:effectLst>
            <a:outerShdw blurRad="127000" dist="38100" dir="5400000" algn="bl" rotWithShape="0">
              <a:srgbClr val="1E2761">
                <a:alpha val="16000"/>
              </a:srgbClr>
            </a:outerShdw>
          </a:effectLst>
        </p:spPr>
        <p:txBody>
          <a:bodyPr/>
          <a:lstStyle/>
          <a:p>
            <a:endParaRPr lang="en-NL"/>
          </a:p>
        </p:txBody>
      </p:sp>
      <p:sp>
        <p:nvSpPr>
          <p:cNvPr id="11" name="Shape 9"/>
          <p:cNvSpPr/>
          <p:nvPr/>
        </p:nvSpPr>
        <p:spPr>
          <a:xfrm>
            <a:off x="960120" y="4942332"/>
            <a:ext cx="768096" cy="768096"/>
          </a:xfrm>
          <a:prstGeom prst="ellipse">
            <a:avLst/>
          </a:prstGeom>
          <a:solidFill>
            <a:srgbClr val="E9B44C"/>
          </a:solidFill>
          <a:ln/>
        </p:spPr>
        <p:txBody>
          <a:bodyPr/>
          <a:lstStyle/>
          <a:p>
            <a:endParaRPr lang="en-NL"/>
          </a:p>
        </p:txBody>
      </p:sp>
      <p:pic>
        <p:nvPicPr>
          <p:cNvPr id="12" name="Image 0" descr="preencoded.png"/>
          <p:cNvPicPr>
            <a:picLocks noChangeAspect="1"/>
          </p:cNvPicPr>
          <p:nvPr/>
        </p:nvPicPr>
        <p:blipFill>
          <a:blip r:embed="rId3"/>
          <a:stretch>
            <a:fillRect/>
          </a:stretch>
        </p:blipFill>
        <p:spPr>
          <a:xfrm>
            <a:off x="1142543" y="5124755"/>
            <a:ext cx="403250" cy="403250"/>
          </a:xfrm>
          <a:prstGeom prst="rect">
            <a:avLst/>
          </a:prstGeom>
        </p:spPr>
      </p:pic>
      <p:sp>
        <p:nvSpPr>
          <p:cNvPr id="13" name="Text 10"/>
          <p:cNvSpPr/>
          <p:nvPr/>
        </p:nvSpPr>
        <p:spPr>
          <a:xfrm>
            <a:off x="1984248" y="4846320"/>
            <a:ext cx="9226296" cy="411480"/>
          </a:xfrm>
          <a:prstGeom prst="rect">
            <a:avLst/>
          </a:prstGeom>
          <a:noFill/>
          <a:ln/>
        </p:spPr>
        <p:txBody>
          <a:bodyPr wrap="square" rtlCol="0" anchor="ctr"/>
          <a:lstStyle/>
          <a:p>
            <a:pPr marL="0" indent="0" algn="l">
              <a:buNone/>
            </a:pPr>
            <a:r>
              <a:rPr lang="en-US" sz="1700" b="1" dirty="0">
                <a:solidFill>
                  <a:srgbClr val="FFFFFF"/>
                </a:solidFill>
                <a:latin typeface="Calibri" pitchFamily="34" charset="0"/>
                <a:ea typeface="Calibri" pitchFamily="34" charset="-122"/>
                <a:cs typeface="Calibri" pitchFamily="34" charset="-120"/>
              </a:rPr>
              <a:t>AP-handreiking generatieve AI en de AVG  </a:t>
            </a:r>
            <a:r>
              <a:rPr lang="en-US" sz="1700" b="1" dirty="0">
                <a:solidFill>
                  <a:srgbClr val="E9B44C"/>
                </a:solidFill>
                <a:latin typeface="Calibri" pitchFamily="34" charset="0"/>
                <a:ea typeface="Calibri" pitchFamily="34" charset="-122"/>
                <a:cs typeface="Calibri" pitchFamily="34" charset="-120"/>
              </a:rPr>
              <a:t>(13 juli 2026)</a:t>
            </a:r>
            <a:endParaRPr lang="en-US" sz="1700" dirty="0"/>
          </a:p>
        </p:txBody>
      </p:sp>
      <p:sp>
        <p:nvSpPr>
          <p:cNvPr id="14" name="Text 11"/>
          <p:cNvSpPr/>
          <p:nvPr/>
        </p:nvSpPr>
        <p:spPr>
          <a:xfrm>
            <a:off x="1984248" y="5230368"/>
            <a:ext cx="9226296" cy="640080"/>
          </a:xfrm>
          <a:prstGeom prst="rect">
            <a:avLst/>
          </a:prstGeom>
          <a:noFill/>
          <a:ln/>
        </p:spPr>
        <p:txBody>
          <a:bodyPr wrap="square" rtlCol="0" anchor="ctr"/>
          <a:lstStyle/>
          <a:p>
            <a:pPr marL="0" indent="0" algn="l">
              <a:buNone/>
            </a:pPr>
            <a:r>
              <a:rPr lang="en-US" sz="1350" dirty="0">
                <a:solidFill>
                  <a:srgbClr val="C4CCE6"/>
                </a:solidFill>
                <a:latin typeface="Calibri" pitchFamily="34" charset="0"/>
                <a:ea typeface="Calibri" pitchFamily="34" charset="-122"/>
                <a:cs typeface="Calibri" pitchFamily="34" charset="-120"/>
              </a:rPr>
              <a:t>Tien dagen voor dit webinar. De discussie is niet theoretisch: de Nederlandse toezichthouder publiceerde vorige week nog nieuwe richtlijnen.</a:t>
            </a:r>
            <a:endParaRPr lang="en-US" sz="1350" dirty="0"/>
          </a:p>
        </p:txBody>
      </p:sp>
      <p:sp>
        <p:nvSpPr>
          <p:cNvPr id="16" name="Text 12"/>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17" name="Text 13"/>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VÓÓR INGEBRUIKNAME</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Zes AVG-</a:t>
            </a:r>
            <a:r>
              <a:rPr lang="en-US" sz="3400" b="1" dirty="0" err="1">
                <a:solidFill>
                  <a:srgbClr val="1E2761"/>
                </a:solidFill>
                <a:latin typeface="Calibri" pitchFamily="34" charset="0"/>
                <a:ea typeface="Calibri" pitchFamily="34" charset="-122"/>
                <a:cs typeface="Calibri" pitchFamily="34" charset="-120"/>
              </a:rPr>
              <a:t>vragen</a:t>
            </a:r>
            <a:r>
              <a:rPr lang="en-US" sz="3400" b="1" dirty="0">
                <a:solidFill>
                  <a:srgbClr val="1E2761"/>
                </a:solidFill>
                <a:latin typeface="Calibri" pitchFamily="34" charset="0"/>
                <a:ea typeface="Calibri" pitchFamily="34" charset="-122"/>
                <a:cs typeface="Calibri" pitchFamily="34" charset="-120"/>
              </a:rPr>
              <a:t> </a:t>
            </a:r>
            <a:r>
              <a:rPr lang="en-US" sz="3400" b="1" dirty="0" err="1">
                <a:solidFill>
                  <a:srgbClr val="1E2761"/>
                </a:solidFill>
                <a:latin typeface="Calibri" pitchFamily="34" charset="0"/>
                <a:ea typeface="Calibri" pitchFamily="34" charset="-122"/>
                <a:cs typeface="Calibri" pitchFamily="34" charset="-120"/>
              </a:rPr>
              <a:t>voor</a:t>
            </a:r>
            <a:r>
              <a:rPr lang="en-US" sz="3400" b="1" dirty="0">
                <a:solidFill>
                  <a:srgbClr val="1E2761"/>
                </a:solidFill>
                <a:latin typeface="Calibri" pitchFamily="34" charset="0"/>
                <a:ea typeface="Calibri" pitchFamily="34" charset="-122"/>
                <a:cs typeface="Calibri" pitchFamily="34" charset="-120"/>
              </a:rPr>
              <a:t> </a:t>
            </a:r>
            <a:r>
              <a:rPr lang="en-US" sz="3400" b="1" dirty="0" err="1">
                <a:solidFill>
                  <a:srgbClr val="1E2761"/>
                </a:solidFill>
                <a:latin typeface="Calibri" pitchFamily="34" charset="0"/>
                <a:ea typeface="Calibri" pitchFamily="34" charset="-122"/>
                <a:cs typeface="Calibri" pitchFamily="34" charset="-120"/>
              </a:rPr>
              <a:t>elke</a:t>
            </a:r>
            <a:r>
              <a:rPr lang="en-US" sz="3400" b="1" dirty="0">
                <a:solidFill>
                  <a:srgbClr val="1E2761"/>
                </a:solidFill>
                <a:latin typeface="Calibri" pitchFamily="34" charset="0"/>
                <a:ea typeface="Calibri" pitchFamily="34" charset="-122"/>
                <a:cs typeface="Calibri" pitchFamily="34" charset="-120"/>
              </a:rPr>
              <a:t> </a:t>
            </a:r>
            <a:r>
              <a:rPr lang="en-US" sz="3400" b="1" dirty="0" err="1">
                <a:solidFill>
                  <a:srgbClr val="1E2761"/>
                </a:solidFill>
                <a:latin typeface="Calibri" pitchFamily="34" charset="0"/>
                <a:ea typeface="Calibri" pitchFamily="34" charset="-122"/>
                <a:cs typeface="Calibri" pitchFamily="34" charset="-120"/>
              </a:rPr>
              <a:t>organisatie</a:t>
            </a:r>
            <a:endParaRPr lang="en-US" sz="3400" dirty="0"/>
          </a:p>
        </p:txBody>
      </p:sp>
      <p:sp>
        <p:nvSpPr>
          <p:cNvPr id="4" name="Shape 2"/>
          <p:cNvSpPr/>
          <p:nvPr/>
        </p:nvSpPr>
        <p:spPr>
          <a:xfrm>
            <a:off x="566928" y="214884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5" name="Shape 3"/>
          <p:cNvSpPr/>
          <p:nvPr/>
        </p:nvSpPr>
        <p:spPr>
          <a:xfrm>
            <a:off x="822960" y="2400300"/>
            <a:ext cx="548640" cy="548640"/>
          </a:xfrm>
          <a:prstGeom prst="roundRect">
            <a:avLst>
              <a:gd name="adj" fmla="val 13333"/>
            </a:avLst>
          </a:prstGeom>
          <a:solidFill>
            <a:srgbClr val="1E2761"/>
          </a:solidFill>
          <a:ln/>
        </p:spPr>
        <p:txBody>
          <a:bodyPr/>
          <a:lstStyle/>
          <a:p>
            <a:endParaRPr lang="en-NL"/>
          </a:p>
        </p:txBody>
      </p:sp>
      <p:sp>
        <p:nvSpPr>
          <p:cNvPr id="6" name="Text 4"/>
          <p:cNvSpPr/>
          <p:nvPr/>
        </p:nvSpPr>
        <p:spPr>
          <a:xfrm>
            <a:off x="822960" y="2400300"/>
            <a:ext cx="548640" cy="54864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1</a:t>
            </a:r>
            <a:endParaRPr lang="en-US" sz="2200" dirty="0"/>
          </a:p>
        </p:txBody>
      </p:sp>
      <p:sp>
        <p:nvSpPr>
          <p:cNvPr id="7" name="Text 5"/>
          <p:cNvSpPr/>
          <p:nvPr/>
        </p:nvSpPr>
        <p:spPr>
          <a:xfrm>
            <a:off x="1572768" y="2148840"/>
            <a:ext cx="4023360" cy="1051560"/>
          </a:xfrm>
          <a:prstGeom prst="rect">
            <a:avLst/>
          </a:prstGeom>
          <a:noFill/>
          <a:ln/>
        </p:spPr>
        <p:txBody>
          <a:bodyPr wrap="square"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Welke persoonsgegevens gaan het systeem in?</a:t>
            </a:r>
            <a:endParaRPr lang="en-US" sz="1500" dirty="0"/>
          </a:p>
        </p:txBody>
      </p:sp>
      <p:sp>
        <p:nvSpPr>
          <p:cNvPr id="8" name="Shape 6"/>
          <p:cNvSpPr/>
          <p:nvPr/>
        </p:nvSpPr>
        <p:spPr>
          <a:xfrm>
            <a:off x="6190488" y="214884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9" name="Shape 7"/>
          <p:cNvSpPr/>
          <p:nvPr/>
        </p:nvSpPr>
        <p:spPr>
          <a:xfrm>
            <a:off x="6446520" y="2400300"/>
            <a:ext cx="548640" cy="548640"/>
          </a:xfrm>
          <a:prstGeom prst="roundRect">
            <a:avLst>
              <a:gd name="adj" fmla="val 13333"/>
            </a:avLst>
          </a:prstGeom>
          <a:solidFill>
            <a:srgbClr val="1E2761"/>
          </a:solidFill>
          <a:ln/>
        </p:spPr>
        <p:txBody>
          <a:bodyPr/>
          <a:lstStyle/>
          <a:p>
            <a:endParaRPr lang="en-NL"/>
          </a:p>
        </p:txBody>
      </p:sp>
      <p:sp>
        <p:nvSpPr>
          <p:cNvPr id="10" name="Text 8"/>
          <p:cNvSpPr/>
          <p:nvPr/>
        </p:nvSpPr>
        <p:spPr>
          <a:xfrm>
            <a:off x="6446520" y="2400300"/>
            <a:ext cx="548640" cy="54864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2</a:t>
            </a:r>
            <a:endParaRPr lang="en-US" sz="2200" dirty="0"/>
          </a:p>
        </p:txBody>
      </p:sp>
      <p:sp>
        <p:nvSpPr>
          <p:cNvPr id="11" name="Text 9"/>
          <p:cNvSpPr/>
          <p:nvPr/>
        </p:nvSpPr>
        <p:spPr>
          <a:xfrm>
            <a:off x="7196328" y="2148840"/>
            <a:ext cx="4023360" cy="1051560"/>
          </a:xfrm>
          <a:prstGeom prst="rect">
            <a:avLst/>
          </a:prstGeom>
          <a:noFill/>
          <a:ln/>
        </p:spPr>
        <p:txBody>
          <a:bodyPr wrap="square"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Wat is de verwerkingsgrondslag?</a:t>
            </a:r>
            <a:endParaRPr lang="en-US" sz="1500" dirty="0"/>
          </a:p>
        </p:txBody>
      </p:sp>
      <p:sp>
        <p:nvSpPr>
          <p:cNvPr id="12" name="Shape 10"/>
          <p:cNvSpPr/>
          <p:nvPr/>
        </p:nvSpPr>
        <p:spPr>
          <a:xfrm>
            <a:off x="566928" y="3401568"/>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13" name="Shape 11"/>
          <p:cNvSpPr/>
          <p:nvPr/>
        </p:nvSpPr>
        <p:spPr>
          <a:xfrm>
            <a:off x="822960" y="3653028"/>
            <a:ext cx="548640" cy="548640"/>
          </a:xfrm>
          <a:prstGeom prst="roundRect">
            <a:avLst>
              <a:gd name="adj" fmla="val 13333"/>
            </a:avLst>
          </a:prstGeom>
          <a:solidFill>
            <a:srgbClr val="1E2761"/>
          </a:solidFill>
          <a:ln/>
        </p:spPr>
        <p:txBody>
          <a:bodyPr/>
          <a:lstStyle/>
          <a:p>
            <a:endParaRPr lang="en-NL"/>
          </a:p>
        </p:txBody>
      </p:sp>
      <p:sp>
        <p:nvSpPr>
          <p:cNvPr id="14" name="Text 12"/>
          <p:cNvSpPr/>
          <p:nvPr/>
        </p:nvSpPr>
        <p:spPr>
          <a:xfrm>
            <a:off x="822960" y="3653028"/>
            <a:ext cx="548640" cy="54864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3</a:t>
            </a:r>
            <a:endParaRPr lang="en-US" sz="2200" dirty="0"/>
          </a:p>
        </p:txBody>
      </p:sp>
      <p:sp>
        <p:nvSpPr>
          <p:cNvPr id="15" name="Text 13"/>
          <p:cNvSpPr/>
          <p:nvPr/>
        </p:nvSpPr>
        <p:spPr>
          <a:xfrm>
            <a:off x="1572768" y="3401568"/>
            <a:ext cx="4023360" cy="1051560"/>
          </a:xfrm>
          <a:prstGeom prst="rect">
            <a:avLst/>
          </a:prstGeom>
          <a:noFill/>
          <a:ln/>
        </p:spPr>
        <p:txBody>
          <a:bodyPr wrap="square"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Is de leverancier verwerker of verantwoordelijke?</a:t>
            </a:r>
            <a:endParaRPr lang="en-US" sz="1500" dirty="0"/>
          </a:p>
        </p:txBody>
      </p:sp>
      <p:sp>
        <p:nvSpPr>
          <p:cNvPr id="16" name="Shape 14"/>
          <p:cNvSpPr/>
          <p:nvPr/>
        </p:nvSpPr>
        <p:spPr>
          <a:xfrm>
            <a:off x="6190488" y="3401568"/>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17" name="Shape 15"/>
          <p:cNvSpPr/>
          <p:nvPr/>
        </p:nvSpPr>
        <p:spPr>
          <a:xfrm>
            <a:off x="6446520" y="3653028"/>
            <a:ext cx="548640" cy="548640"/>
          </a:xfrm>
          <a:prstGeom prst="roundRect">
            <a:avLst>
              <a:gd name="adj" fmla="val 13333"/>
            </a:avLst>
          </a:prstGeom>
          <a:solidFill>
            <a:srgbClr val="1E2761"/>
          </a:solidFill>
          <a:ln/>
        </p:spPr>
        <p:txBody>
          <a:bodyPr/>
          <a:lstStyle/>
          <a:p>
            <a:endParaRPr lang="en-NL"/>
          </a:p>
        </p:txBody>
      </p:sp>
      <p:sp>
        <p:nvSpPr>
          <p:cNvPr id="18" name="Text 16"/>
          <p:cNvSpPr/>
          <p:nvPr/>
        </p:nvSpPr>
        <p:spPr>
          <a:xfrm>
            <a:off x="6446520" y="3653028"/>
            <a:ext cx="548640" cy="54864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4</a:t>
            </a:r>
            <a:endParaRPr lang="en-US" sz="2200" dirty="0"/>
          </a:p>
        </p:txBody>
      </p:sp>
      <p:sp>
        <p:nvSpPr>
          <p:cNvPr id="19" name="Text 17"/>
          <p:cNvSpPr/>
          <p:nvPr/>
        </p:nvSpPr>
        <p:spPr>
          <a:xfrm>
            <a:off x="7196328" y="3401568"/>
            <a:ext cx="4023360" cy="1051560"/>
          </a:xfrm>
          <a:prstGeom prst="rect">
            <a:avLst/>
          </a:prstGeom>
          <a:noFill/>
          <a:ln/>
        </p:spPr>
        <p:txBody>
          <a:bodyPr wrap="square"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Is een DPIA nodig?</a:t>
            </a:r>
            <a:endParaRPr lang="en-US" sz="1500" dirty="0"/>
          </a:p>
        </p:txBody>
      </p:sp>
      <p:sp>
        <p:nvSpPr>
          <p:cNvPr id="20" name="Shape 18"/>
          <p:cNvSpPr/>
          <p:nvPr/>
        </p:nvSpPr>
        <p:spPr>
          <a:xfrm>
            <a:off x="566928" y="4654296"/>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21" name="Shape 19"/>
          <p:cNvSpPr/>
          <p:nvPr/>
        </p:nvSpPr>
        <p:spPr>
          <a:xfrm>
            <a:off x="822960" y="4905756"/>
            <a:ext cx="548640" cy="548640"/>
          </a:xfrm>
          <a:prstGeom prst="roundRect">
            <a:avLst>
              <a:gd name="adj" fmla="val 13333"/>
            </a:avLst>
          </a:prstGeom>
          <a:solidFill>
            <a:srgbClr val="1E2761"/>
          </a:solidFill>
          <a:ln/>
        </p:spPr>
        <p:txBody>
          <a:bodyPr/>
          <a:lstStyle/>
          <a:p>
            <a:endParaRPr lang="en-NL"/>
          </a:p>
        </p:txBody>
      </p:sp>
      <p:sp>
        <p:nvSpPr>
          <p:cNvPr id="22" name="Text 20"/>
          <p:cNvSpPr/>
          <p:nvPr/>
        </p:nvSpPr>
        <p:spPr>
          <a:xfrm>
            <a:off x="822960" y="4905756"/>
            <a:ext cx="548640" cy="54864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5</a:t>
            </a:r>
            <a:endParaRPr lang="en-US" sz="2200" dirty="0"/>
          </a:p>
        </p:txBody>
      </p:sp>
      <p:sp>
        <p:nvSpPr>
          <p:cNvPr id="23" name="Text 21"/>
          <p:cNvSpPr/>
          <p:nvPr/>
        </p:nvSpPr>
        <p:spPr>
          <a:xfrm>
            <a:off x="1572768" y="4654296"/>
            <a:ext cx="4023360" cy="1051560"/>
          </a:xfrm>
          <a:prstGeom prst="rect">
            <a:avLst/>
          </a:prstGeom>
          <a:noFill/>
          <a:ln/>
        </p:spPr>
        <p:txBody>
          <a:bodyPr wrap="square"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Kunnen betrokkenen hun rechten uitoefenen?</a:t>
            </a:r>
            <a:endParaRPr lang="en-US" sz="1500" dirty="0"/>
          </a:p>
        </p:txBody>
      </p:sp>
      <p:sp>
        <p:nvSpPr>
          <p:cNvPr id="24" name="Shape 22"/>
          <p:cNvSpPr/>
          <p:nvPr/>
        </p:nvSpPr>
        <p:spPr>
          <a:xfrm>
            <a:off x="6190488" y="4654296"/>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25" name="Shape 23"/>
          <p:cNvSpPr/>
          <p:nvPr/>
        </p:nvSpPr>
        <p:spPr>
          <a:xfrm>
            <a:off x="6446520" y="4905756"/>
            <a:ext cx="548640" cy="548640"/>
          </a:xfrm>
          <a:prstGeom prst="roundRect">
            <a:avLst>
              <a:gd name="adj" fmla="val 13333"/>
            </a:avLst>
          </a:prstGeom>
          <a:solidFill>
            <a:srgbClr val="1E2761"/>
          </a:solidFill>
          <a:ln/>
        </p:spPr>
        <p:txBody>
          <a:bodyPr/>
          <a:lstStyle/>
          <a:p>
            <a:endParaRPr lang="en-NL"/>
          </a:p>
        </p:txBody>
      </p:sp>
      <p:sp>
        <p:nvSpPr>
          <p:cNvPr id="26" name="Text 24"/>
          <p:cNvSpPr/>
          <p:nvPr/>
        </p:nvSpPr>
        <p:spPr>
          <a:xfrm>
            <a:off x="6446520" y="4905756"/>
            <a:ext cx="548640" cy="54864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6</a:t>
            </a:r>
            <a:endParaRPr lang="en-US" sz="2200" dirty="0"/>
          </a:p>
        </p:txBody>
      </p:sp>
      <p:sp>
        <p:nvSpPr>
          <p:cNvPr id="27" name="Text 25"/>
          <p:cNvSpPr/>
          <p:nvPr/>
        </p:nvSpPr>
        <p:spPr>
          <a:xfrm>
            <a:off x="7196328" y="4654296"/>
            <a:ext cx="4023360" cy="1051560"/>
          </a:xfrm>
          <a:prstGeom prst="rect">
            <a:avLst/>
          </a:prstGeom>
          <a:noFill/>
          <a:ln/>
        </p:spPr>
        <p:txBody>
          <a:bodyPr wrap="square"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Is er geautomatiseerde besluitvorming?</a:t>
            </a:r>
            <a:endParaRPr lang="en-US" sz="1500" dirty="0"/>
          </a:p>
        </p:txBody>
      </p:sp>
      <p:sp>
        <p:nvSpPr>
          <p:cNvPr id="28" name="Text 26"/>
          <p:cNvSpPr/>
          <p:nvPr/>
        </p:nvSpPr>
        <p:spPr>
          <a:xfrm>
            <a:off x="566928" y="5760720"/>
            <a:ext cx="11055096" cy="411480"/>
          </a:xfrm>
          <a:prstGeom prst="rect">
            <a:avLst/>
          </a:prstGeom>
          <a:noFill/>
          <a:ln/>
        </p:spPr>
        <p:txBody>
          <a:bodyPr wrap="square" rtlCol="0" anchor="ctr"/>
          <a:lstStyle/>
          <a:p>
            <a:pPr marL="0" indent="0" algn="ctr">
              <a:buNone/>
            </a:pPr>
            <a:r>
              <a:rPr lang="en-US" sz="1450" i="1" dirty="0">
                <a:solidFill>
                  <a:srgbClr val="5A6377"/>
                </a:solidFill>
                <a:latin typeface="Calibri" pitchFamily="34" charset="0"/>
                <a:ea typeface="Calibri" pitchFamily="34" charset="-122"/>
                <a:cs typeface="Calibri" pitchFamily="34" charset="-120"/>
              </a:rPr>
              <a:t>"Wij gebruiken AI omdat het efficiënt is" is geen verwerkingsgrondslag.</a:t>
            </a:r>
            <a:endParaRPr lang="en-US" sz="1450" dirty="0"/>
          </a:p>
        </p:txBody>
      </p:sp>
      <p:sp>
        <p:nvSpPr>
          <p:cNvPr id="30" name="Text 27"/>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31" name="Text 28"/>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EU AI ACT</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De tijdlijn naar 2 augustus 2026</a:t>
            </a:r>
            <a:endParaRPr lang="en-US" sz="3400" dirty="0"/>
          </a:p>
        </p:txBody>
      </p:sp>
      <p:sp>
        <p:nvSpPr>
          <p:cNvPr id="4" name="Shape 2"/>
          <p:cNvSpPr/>
          <p:nvPr/>
        </p:nvSpPr>
        <p:spPr>
          <a:xfrm>
            <a:off x="841248" y="3383280"/>
            <a:ext cx="10506456" cy="0"/>
          </a:xfrm>
          <a:prstGeom prst="line">
            <a:avLst/>
          </a:prstGeom>
          <a:noFill/>
          <a:ln w="31750">
            <a:solidFill>
              <a:srgbClr val="3A57A8"/>
            </a:solidFill>
            <a:prstDash val="solid"/>
          </a:ln>
        </p:spPr>
        <p:txBody>
          <a:bodyPr/>
          <a:lstStyle/>
          <a:p>
            <a:endParaRPr lang="en-NL"/>
          </a:p>
        </p:txBody>
      </p:sp>
      <p:sp>
        <p:nvSpPr>
          <p:cNvPr id="5" name="Shape 3"/>
          <p:cNvSpPr/>
          <p:nvPr/>
        </p:nvSpPr>
        <p:spPr>
          <a:xfrm>
            <a:off x="722376" y="3264408"/>
            <a:ext cx="237744" cy="237744"/>
          </a:xfrm>
          <a:prstGeom prst="ellipse">
            <a:avLst/>
          </a:prstGeom>
          <a:solidFill>
            <a:srgbClr val="1E2761"/>
          </a:solidFill>
          <a:ln w="25400">
            <a:solidFill>
              <a:srgbClr val="F4F6FB"/>
            </a:solidFill>
            <a:prstDash val="solid"/>
          </a:ln>
        </p:spPr>
        <p:txBody>
          <a:bodyPr/>
          <a:lstStyle/>
          <a:p>
            <a:endParaRPr lang="en-NL"/>
          </a:p>
        </p:txBody>
      </p:sp>
      <p:sp>
        <p:nvSpPr>
          <p:cNvPr id="6" name="Text 4"/>
          <p:cNvSpPr/>
          <p:nvPr/>
        </p:nvSpPr>
        <p:spPr>
          <a:xfrm>
            <a:off x="-438912" y="2240280"/>
            <a:ext cx="2560320" cy="320040"/>
          </a:xfrm>
          <a:prstGeom prst="rect">
            <a:avLst/>
          </a:prstGeom>
          <a:noFill/>
          <a:ln/>
        </p:spPr>
        <p:txBody>
          <a:bodyPr wrap="square" rtlCol="0" anchor="ctr"/>
          <a:lstStyle/>
          <a:p>
            <a:pPr marL="0" indent="0" algn="ctr">
              <a:buNone/>
            </a:pPr>
            <a:r>
              <a:rPr lang="en-US" sz="1500" b="1" dirty="0">
                <a:solidFill>
                  <a:srgbClr val="1E2761"/>
                </a:solidFill>
                <a:latin typeface="Calibri" pitchFamily="34" charset="0"/>
                <a:ea typeface="Calibri" pitchFamily="34" charset="-122"/>
                <a:cs typeface="Calibri" pitchFamily="34" charset="-120"/>
              </a:rPr>
              <a:t>2 feb 2025</a:t>
            </a:r>
            <a:endParaRPr lang="en-US" sz="1500" dirty="0"/>
          </a:p>
        </p:txBody>
      </p:sp>
      <p:sp>
        <p:nvSpPr>
          <p:cNvPr id="7" name="Text 5"/>
          <p:cNvSpPr/>
          <p:nvPr/>
        </p:nvSpPr>
        <p:spPr>
          <a:xfrm>
            <a:off x="-438912" y="2542032"/>
            <a:ext cx="2560320" cy="640080"/>
          </a:xfrm>
          <a:prstGeom prst="rect">
            <a:avLst/>
          </a:prstGeom>
          <a:noFill/>
          <a:ln/>
        </p:spPr>
        <p:txBody>
          <a:bodyPr wrap="square" rtlCol="0" anchor="ctr"/>
          <a:lstStyle/>
          <a:p>
            <a:pPr marL="0" indent="0" algn="ctr">
              <a:buNone/>
            </a:pPr>
            <a:r>
              <a:rPr lang="en-US" sz="1250" dirty="0">
                <a:solidFill>
                  <a:srgbClr val="3A4256"/>
                </a:solidFill>
                <a:latin typeface="Calibri" pitchFamily="34" charset="0"/>
                <a:ea typeface="Calibri" pitchFamily="34" charset="-122"/>
                <a:cs typeface="Calibri" pitchFamily="34" charset="-120"/>
              </a:rPr>
              <a:t>Verboden praktijken</a:t>
            </a:r>
            <a:endParaRPr lang="en-US" sz="1250" dirty="0"/>
          </a:p>
          <a:p>
            <a:pPr marL="0" indent="0" algn="ctr">
              <a:buNone/>
            </a:pPr>
            <a:r>
              <a:rPr lang="en-US" sz="1250" dirty="0">
                <a:solidFill>
                  <a:srgbClr val="3A4256"/>
                </a:solidFill>
                <a:latin typeface="Calibri" pitchFamily="34" charset="0"/>
                <a:ea typeface="Calibri" pitchFamily="34" charset="-122"/>
                <a:cs typeface="Calibri" pitchFamily="34" charset="-120"/>
              </a:rPr>
              <a:t>+ AI-geletterdheid</a:t>
            </a:r>
            <a:endParaRPr lang="en-US" sz="1250" dirty="0"/>
          </a:p>
        </p:txBody>
      </p:sp>
      <p:sp>
        <p:nvSpPr>
          <p:cNvPr id="8" name="Shape 6"/>
          <p:cNvSpPr/>
          <p:nvPr/>
        </p:nvSpPr>
        <p:spPr>
          <a:xfrm>
            <a:off x="4224528" y="3264408"/>
            <a:ext cx="237744" cy="237744"/>
          </a:xfrm>
          <a:prstGeom prst="ellipse">
            <a:avLst/>
          </a:prstGeom>
          <a:solidFill>
            <a:srgbClr val="1E2761"/>
          </a:solidFill>
          <a:ln w="25400">
            <a:solidFill>
              <a:srgbClr val="F4F6FB"/>
            </a:solidFill>
            <a:prstDash val="solid"/>
          </a:ln>
        </p:spPr>
        <p:txBody>
          <a:bodyPr/>
          <a:lstStyle/>
          <a:p>
            <a:endParaRPr lang="en-NL"/>
          </a:p>
        </p:txBody>
      </p:sp>
      <p:sp>
        <p:nvSpPr>
          <p:cNvPr id="9" name="Text 7"/>
          <p:cNvSpPr/>
          <p:nvPr/>
        </p:nvSpPr>
        <p:spPr>
          <a:xfrm>
            <a:off x="3063240" y="3703320"/>
            <a:ext cx="2560320" cy="320040"/>
          </a:xfrm>
          <a:prstGeom prst="rect">
            <a:avLst/>
          </a:prstGeom>
          <a:noFill/>
          <a:ln/>
        </p:spPr>
        <p:txBody>
          <a:bodyPr wrap="square" rtlCol="0" anchor="ctr"/>
          <a:lstStyle/>
          <a:p>
            <a:pPr marL="0" indent="0" algn="ctr">
              <a:buNone/>
            </a:pPr>
            <a:r>
              <a:rPr lang="en-US" sz="1500" b="1" dirty="0">
                <a:solidFill>
                  <a:srgbClr val="1E2761"/>
                </a:solidFill>
                <a:latin typeface="Calibri" pitchFamily="34" charset="0"/>
                <a:ea typeface="Calibri" pitchFamily="34" charset="-122"/>
                <a:cs typeface="Calibri" pitchFamily="34" charset="-120"/>
              </a:rPr>
              <a:t>2 aug 2025</a:t>
            </a:r>
            <a:endParaRPr lang="en-US" sz="1500" dirty="0"/>
          </a:p>
        </p:txBody>
      </p:sp>
      <p:sp>
        <p:nvSpPr>
          <p:cNvPr id="10" name="Text 8"/>
          <p:cNvSpPr/>
          <p:nvPr/>
        </p:nvSpPr>
        <p:spPr>
          <a:xfrm>
            <a:off x="3063240" y="4005072"/>
            <a:ext cx="2560320" cy="640080"/>
          </a:xfrm>
          <a:prstGeom prst="rect">
            <a:avLst/>
          </a:prstGeom>
          <a:noFill/>
          <a:ln/>
        </p:spPr>
        <p:txBody>
          <a:bodyPr wrap="square" rtlCol="0" anchor="ctr"/>
          <a:lstStyle/>
          <a:p>
            <a:pPr marL="0" indent="0" algn="ctr">
              <a:buNone/>
            </a:pPr>
            <a:r>
              <a:rPr lang="en-US" sz="1250" dirty="0">
                <a:solidFill>
                  <a:srgbClr val="3A4256"/>
                </a:solidFill>
                <a:latin typeface="Calibri" pitchFamily="34" charset="0"/>
                <a:ea typeface="Calibri" pitchFamily="34" charset="-122"/>
                <a:cs typeface="Calibri" pitchFamily="34" charset="-120"/>
              </a:rPr>
              <a:t>Governance</a:t>
            </a:r>
            <a:endParaRPr lang="en-US" sz="1250" dirty="0"/>
          </a:p>
          <a:p>
            <a:pPr marL="0" indent="0" algn="ctr">
              <a:buNone/>
            </a:pPr>
            <a:r>
              <a:rPr lang="en-US" sz="1250" dirty="0">
                <a:solidFill>
                  <a:srgbClr val="3A4256"/>
                </a:solidFill>
                <a:latin typeface="Calibri" pitchFamily="34" charset="0"/>
                <a:ea typeface="Calibri" pitchFamily="34" charset="-122"/>
                <a:cs typeface="Calibri" pitchFamily="34" charset="-120"/>
              </a:rPr>
              <a:t>+ GPAI-verplichtingen</a:t>
            </a:r>
            <a:endParaRPr lang="en-US" sz="1250" dirty="0"/>
          </a:p>
        </p:txBody>
      </p:sp>
      <p:sp>
        <p:nvSpPr>
          <p:cNvPr id="11" name="Shape 9"/>
          <p:cNvSpPr/>
          <p:nvPr/>
        </p:nvSpPr>
        <p:spPr>
          <a:xfrm>
            <a:off x="7671816" y="3209544"/>
            <a:ext cx="347472" cy="347472"/>
          </a:xfrm>
          <a:prstGeom prst="ellipse">
            <a:avLst/>
          </a:prstGeom>
          <a:solidFill>
            <a:srgbClr val="E9B44C"/>
          </a:solidFill>
          <a:ln w="25400">
            <a:solidFill>
              <a:srgbClr val="F4F6FB"/>
            </a:solidFill>
            <a:prstDash val="solid"/>
          </a:ln>
        </p:spPr>
        <p:txBody>
          <a:bodyPr/>
          <a:lstStyle/>
          <a:p>
            <a:endParaRPr lang="en-NL"/>
          </a:p>
        </p:txBody>
      </p:sp>
      <p:sp>
        <p:nvSpPr>
          <p:cNvPr id="12" name="Text 10"/>
          <p:cNvSpPr/>
          <p:nvPr/>
        </p:nvSpPr>
        <p:spPr>
          <a:xfrm>
            <a:off x="6565392" y="2240280"/>
            <a:ext cx="2560320" cy="320040"/>
          </a:xfrm>
          <a:prstGeom prst="rect">
            <a:avLst/>
          </a:prstGeom>
          <a:noFill/>
          <a:ln/>
        </p:spPr>
        <p:txBody>
          <a:bodyPr wrap="square" rtlCol="0" anchor="ctr"/>
          <a:lstStyle/>
          <a:p>
            <a:pPr marL="0" indent="0" algn="ctr">
              <a:buNone/>
            </a:pPr>
            <a:r>
              <a:rPr lang="en-US" sz="1500" b="1" dirty="0">
                <a:solidFill>
                  <a:srgbClr val="E9B44C"/>
                </a:solidFill>
                <a:latin typeface="Calibri" pitchFamily="34" charset="0"/>
                <a:ea typeface="Calibri" pitchFamily="34" charset="-122"/>
                <a:cs typeface="Calibri" pitchFamily="34" charset="-120"/>
              </a:rPr>
              <a:t>2 aug 2026</a:t>
            </a:r>
            <a:endParaRPr lang="en-US" sz="1500" dirty="0"/>
          </a:p>
        </p:txBody>
      </p:sp>
      <p:sp>
        <p:nvSpPr>
          <p:cNvPr id="13" name="Text 11"/>
          <p:cNvSpPr/>
          <p:nvPr/>
        </p:nvSpPr>
        <p:spPr>
          <a:xfrm>
            <a:off x="6565392" y="2542032"/>
            <a:ext cx="2560320" cy="640080"/>
          </a:xfrm>
          <a:prstGeom prst="rect">
            <a:avLst/>
          </a:prstGeom>
          <a:noFill/>
          <a:ln/>
        </p:spPr>
        <p:txBody>
          <a:bodyPr wrap="square" rtlCol="0" anchor="ctr"/>
          <a:lstStyle/>
          <a:p>
            <a:pPr marL="0" indent="0" algn="ctr">
              <a:buNone/>
            </a:pPr>
            <a:r>
              <a:rPr lang="en-US" sz="1250" dirty="0">
                <a:solidFill>
                  <a:srgbClr val="3A4256"/>
                </a:solidFill>
                <a:latin typeface="Calibri" pitchFamily="34" charset="0"/>
                <a:ea typeface="Calibri" pitchFamily="34" charset="-122"/>
                <a:cs typeface="Calibri" pitchFamily="34" charset="-120"/>
              </a:rPr>
              <a:t>Handhaving GPAI</a:t>
            </a:r>
            <a:endParaRPr lang="en-US" sz="1250" dirty="0"/>
          </a:p>
          <a:p>
            <a:pPr marL="0" indent="0" algn="ctr">
              <a:buNone/>
            </a:pPr>
            <a:r>
              <a:rPr lang="en-US" sz="1250" dirty="0">
                <a:solidFill>
                  <a:srgbClr val="3A4256"/>
                </a:solidFill>
                <a:latin typeface="Calibri" pitchFamily="34" charset="0"/>
                <a:ea typeface="Calibri" pitchFamily="34" charset="-122"/>
                <a:cs typeface="Calibri" pitchFamily="34" charset="-120"/>
              </a:rPr>
              <a:t>+ transparantie</a:t>
            </a:r>
            <a:endParaRPr lang="en-US" sz="1250" dirty="0"/>
          </a:p>
        </p:txBody>
      </p:sp>
      <p:sp>
        <p:nvSpPr>
          <p:cNvPr id="14" name="Shape 12"/>
          <p:cNvSpPr/>
          <p:nvPr/>
        </p:nvSpPr>
        <p:spPr>
          <a:xfrm>
            <a:off x="11228832" y="3264408"/>
            <a:ext cx="237744" cy="237744"/>
          </a:xfrm>
          <a:prstGeom prst="ellipse">
            <a:avLst/>
          </a:prstGeom>
          <a:solidFill>
            <a:srgbClr val="1E2761"/>
          </a:solidFill>
          <a:ln w="25400">
            <a:solidFill>
              <a:srgbClr val="F4F6FB"/>
            </a:solidFill>
            <a:prstDash val="solid"/>
          </a:ln>
        </p:spPr>
        <p:txBody>
          <a:bodyPr/>
          <a:lstStyle/>
          <a:p>
            <a:endParaRPr lang="en-NL"/>
          </a:p>
        </p:txBody>
      </p:sp>
      <p:sp>
        <p:nvSpPr>
          <p:cNvPr id="15" name="Text 13"/>
          <p:cNvSpPr/>
          <p:nvPr/>
        </p:nvSpPr>
        <p:spPr>
          <a:xfrm>
            <a:off x="10067544" y="3703320"/>
            <a:ext cx="2560320" cy="320040"/>
          </a:xfrm>
          <a:prstGeom prst="rect">
            <a:avLst/>
          </a:prstGeom>
          <a:noFill/>
          <a:ln/>
        </p:spPr>
        <p:txBody>
          <a:bodyPr wrap="square" rtlCol="0" anchor="ctr"/>
          <a:lstStyle/>
          <a:p>
            <a:pPr marL="0" indent="0" algn="ctr">
              <a:buNone/>
            </a:pPr>
            <a:r>
              <a:rPr lang="en-US" sz="1500" b="1" dirty="0">
                <a:solidFill>
                  <a:srgbClr val="1E2761"/>
                </a:solidFill>
                <a:latin typeface="Calibri" pitchFamily="34" charset="0"/>
                <a:ea typeface="Calibri" pitchFamily="34" charset="-122"/>
                <a:cs typeface="Calibri" pitchFamily="34" charset="-120"/>
              </a:rPr>
              <a:t>later</a:t>
            </a:r>
            <a:endParaRPr lang="en-US" sz="1500" dirty="0"/>
          </a:p>
        </p:txBody>
      </p:sp>
      <p:sp>
        <p:nvSpPr>
          <p:cNvPr id="16" name="Text 14"/>
          <p:cNvSpPr/>
          <p:nvPr/>
        </p:nvSpPr>
        <p:spPr>
          <a:xfrm>
            <a:off x="10067544" y="4005072"/>
            <a:ext cx="2560320" cy="640080"/>
          </a:xfrm>
          <a:prstGeom prst="rect">
            <a:avLst/>
          </a:prstGeom>
          <a:noFill/>
          <a:ln/>
        </p:spPr>
        <p:txBody>
          <a:bodyPr wrap="square" rtlCol="0" anchor="ctr"/>
          <a:lstStyle/>
          <a:p>
            <a:pPr marL="0" indent="0" algn="ctr">
              <a:buNone/>
            </a:pPr>
            <a:r>
              <a:rPr lang="en-US" sz="1250" dirty="0">
                <a:solidFill>
                  <a:srgbClr val="3A4256"/>
                </a:solidFill>
                <a:latin typeface="Calibri" pitchFamily="34" charset="0"/>
                <a:ea typeface="Calibri" pitchFamily="34" charset="-122"/>
                <a:cs typeface="Calibri" pitchFamily="34" charset="-120"/>
              </a:rPr>
              <a:t>Hoog-risico in</a:t>
            </a:r>
            <a:endParaRPr lang="en-US" sz="1250" dirty="0"/>
          </a:p>
          <a:p>
            <a:pPr marL="0" indent="0" algn="ctr">
              <a:buNone/>
            </a:pPr>
            <a:r>
              <a:rPr lang="en-US" sz="1250" dirty="0">
                <a:solidFill>
                  <a:srgbClr val="3A4256"/>
                </a:solidFill>
                <a:latin typeface="Calibri" pitchFamily="34" charset="0"/>
                <a:ea typeface="Calibri" pitchFamily="34" charset="-122"/>
                <a:cs typeface="Calibri" pitchFamily="34" charset="-120"/>
              </a:rPr>
              <a:t>gereguleerde producten</a:t>
            </a:r>
            <a:endParaRPr lang="en-US" sz="1250" dirty="0"/>
          </a:p>
        </p:txBody>
      </p:sp>
      <p:sp>
        <p:nvSpPr>
          <p:cNvPr id="17" name="Shape 15"/>
          <p:cNvSpPr/>
          <p:nvPr/>
        </p:nvSpPr>
        <p:spPr>
          <a:xfrm>
            <a:off x="566928" y="5257800"/>
            <a:ext cx="11055096" cy="868680"/>
          </a:xfrm>
          <a:prstGeom prst="roundRect">
            <a:avLst>
              <a:gd name="adj" fmla="val 9474"/>
            </a:avLst>
          </a:prstGeom>
          <a:solidFill>
            <a:srgbClr val="1E2761"/>
          </a:solidFill>
          <a:ln/>
          <a:effectLst>
            <a:outerShdw blurRad="127000" dist="38100" dir="5400000" algn="bl" rotWithShape="0">
              <a:srgbClr val="1E2761">
                <a:alpha val="16000"/>
              </a:srgbClr>
            </a:outerShdw>
          </a:effectLst>
        </p:spPr>
        <p:txBody>
          <a:bodyPr/>
          <a:lstStyle/>
          <a:p>
            <a:endParaRPr lang="en-NL"/>
          </a:p>
        </p:txBody>
      </p:sp>
      <p:sp>
        <p:nvSpPr>
          <p:cNvPr id="18" name="Text 16"/>
          <p:cNvSpPr/>
          <p:nvPr/>
        </p:nvSpPr>
        <p:spPr>
          <a:xfrm>
            <a:off x="932688" y="5257800"/>
            <a:ext cx="10323576" cy="868680"/>
          </a:xfrm>
          <a:prstGeom prst="rect">
            <a:avLst/>
          </a:prstGeom>
          <a:noFill/>
          <a:ln/>
        </p:spPr>
        <p:txBody>
          <a:bodyPr wrap="square" rtlCol="0" anchor="ctr"/>
          <a:lstStyle/>
          <a:p>
            <a:pPr marL="0" indent="0" algn="l">
              <a:buNone/>
            </a:pPr>
            <a:r>
              <a:rPr lang="en-US" sz="1800" b="1" dirty="0">
                <a:solidFill>
                  <a:srgbClr val="E9B44C"/>
                </a:solidFill>
                <a:latin typeface="Calibri" pitchFamily="34" charset="0"/>
                <a:ea typeface="Calibri" pitchFamily="34" charset="-122"/>
                <a:cs typeface="Calibri" pitchFamily="34" charset="-120"/>
              </a:rPr>
              <a:t>Nog tien dagen.  </a:t>
            </a:r>
            <a:r>
              <a:rPr lang="en-US" sz="1400" dirty="0">
                <a:solidFill>
                  <a:srgbClr val="CADCFC"/>
                </a:solidFill>
                <a:latin typeface="Calibri" pitchFamily="34" charset="0"/>
                <a:ea typeface="Calibri" pitchFamily="34" charset="-122"/>
                <a:cs typeface="Calibri" pitchFamily="34" charset="-120"/>
              </a:rPr>
              <a:t>De voorbereidende fase loopt af. U moet kunnen aantonen welke AI u gebruikt, wie verantwoordelijk is en welke maatregelen gelden.</a:t>
            </a:r>
            <a:endParaRPr lang="en-US" sz="1800" dirty="0"/>
          </a:p>
        </p:txBody>
      </p:sp>
      <p:sp>
        <p:nvSpPr>
          <p:cNvPr id="20" name="Text 17"/>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1" name="Text 18"/>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41A3C"/>
        </a:solidFill>
        <a:effectLst/>
      </p:bgPr>
    </p:bg>
    <p:spTree>
      <p:nvGrpSpPr>
        <p:cNvPr id="1" name=""/>
        <p:cNvGrpSpPr/>
        <p:nvPr/>
      </p:nvGrpSpPr>
      <p:grpSpPr>
        <a:xfrm>
          <a:off x="0" y="0"/>
          <a:ext cx="0" cy="0"/>
          <a:chOff x="0" y="0"/>
          <a:chExt cx="0" cy="0"/>
        </a:xfrm>
      </p:grpSpPr>
      <p:sp>
        <p:nvSpPr>
          <p:cNvPr id="2" name="Shape 0"/>
          <p:cNvSpPr/>
          <p:nvPr/>
        </p:nvSpPr>
        <p:spPr>
          <a:xfrm>
            <a:off x="8595360" y="2926080"/>
            <a:ext cx="5943600" cy="5943600"/>
          </a:xfrm>
          <a:prstGeom prst="ellipse">
            <a:avLst/>
          </a:prstGeom>
          <a:solidFill>
            <a:srgbClr val="1E2761"/>
          </a:solidFill>
          <a:ln/>
        </p:spPr>
        <p:txBody>
          <a:bodyPr/>
          <a:lstStyle/>
          <a:p>
            <a:endParaRPr lang="en-NL"/>
          </a:p>
        </p:txBody>
      </p:sp>
      <p:sp>
        <p:nvSpPr>
          <p:cNvPr id="3" name="Text 1"/>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E9B44C"/>
                </a:solidFill>
                <a:latin typeface="Calibri" pitchFamily="34" charset="0"/>
                <a:ea typeface="Calibri" pitchFamily="34" charset="-122"/>
                <a:cs typeface="Calibri" pitchFamily="34" charset="-120"/>
              </a:rPr>
              <a:t>ARTIKEL 4 AI ACT</a:t>
            </a:r>
            <a:endParaRPr lang="en-US" sz="1200" dirty="0"/>
          </a:p>
        </p:txBody>
      </p:sp>
      <p:sp>
        <p:nvSpPr>
          <p:cNvPr id="4" name="Text 2"/>
          <p:cNvSpPr/>
          <p:nvPr/>
        </p:nvSpPr>
        <p:spPr>
          <a:xfrm>
            <a:off x="566928" y="1051560"/>
            <a:ext cx="10058400" cy="822960"/>
          </a:xfrm>
          <a:prstGeom prst="rect">
            <a:avLst/>
          </a:prstGeom>
          <a:noFill/>
          <a:ln/>
        </p:spPr>
        <p:txBody>
          <a:bodyPr wrap="square" rtlCol="0" anchor="ctr"/>
          <a:lstStyle/>
          <a:p>
            <a:pPr marL="0" indent="0">
              <a:buNone/>
            </a:pPr>
            <a:r>
              <a:rPr lang="en-US" sz="3800" b="1" dirty="0">
                <a:solidFill>
                  <a:srgbClr val="FFFFFF"/>
                </a:solidFill>
                <a:latin typeface="Calibri" pitchFamily="34" charset="0"/>
                <a:ea typeface="Calibri" pitchFamily="34" charset="-122"/>
                <a:cs typeface="Calibri" pitchFamily="34" charset="-120"/>
              </a:rPr>
              <a:t>AI-geletterdheid geldt al</a:t>
            </a:r>
            <a:endParaRPr lang="en-US" sz="3800" dirty="0"/>
          </a:p>
        </p:txBody>
      </p:sp>
      <p:sp>
        <p:nvSpPr>
          <p:cNvPr id="5" name="Shape 3"/>
          <p:cNvSpPr/>
          <p:nvPr/>
        </p:nvSpPr>
        <p:spPr>
          <a:xfrm>
            <a:off x="566928" y="2331720"/>
            <a:ext cx="3657600" cy="1920240"/>
          </a:xfrm>
          <a:prstGeom prst="roundRect">
            <a:avLst>
              <a:gd name="adj" fmla="val 4286"/>
            </a:avLst>
          </a:prstGeom>
          <a:solidFill>
            <a:srgbClr val="1E2761"/>
          </a:solidFill>
          <a:ln/>
        </p:spPr>
        <p:txBody>
          <a:bodyPr/>
          <a:lstStyle/>
          <a:p>
            <a:endParaRPr lang="en-NL"/>
          </a:p>
        </p:txBody>
      </p:sp>
      <p:sp>
        <p:nvSpPr>
          <p:cNvPr id="6" name="Text 4"/>
          <p:cNvSpPr/>
          <p:nvPr/>
        </p:nvSpPr>
        <p:spPr>
          <a:xfrm>
            <a:off x="932688" y="2514600"/>
            <a:ext cx="2926080" cy="274320"/>
          </a:xfrm>
          <a:prstGeom prst="rect">
            <a:avLst/>
          </a:prstGeom>
          <a:noFill/>
          <a:ln/>
        </p:spPr>
        <p:txBody>
          <a:bodyPr wrap="square" rtlCol="0" anchor="ctr"/>
          <a:lstStyle/>
          <a:p>
            <a:pPr marL="0" indent="0">
              <a:buNone/>
            </a:pPr>
            <a:r>
              <a:rPr lang="en-US" sz="1300" b="1" kern="0" spc="200" dirty="0">
                <a:solidFill>
                  <a:srgbClr val="CADCFC"/>
                </a:solidFill>
                <a:latin typeface="Calibri" pitchFamily="34" charset="0"/>
                <a:ea typeface="Calibri" pitchFamily="34" charset="-122"/>
                <a:cs typeface="Calibri" pitchFamily="34" charset="-120"/>
              </a:rPr>
              <a:t>SINDS</a:t>
            </a:r>
            <a:endParaRPr lang="en-US" sz="1300" dirty="0"/>
          </a:p>
        </p:txBody>
      </p:sp>
      <p:sp>
        <p:nvSpPr>
          <p:cNvPr id="7" name="Text 5"/>
          <p:cNvSpPr/>
          <p:nvPr/>
        </p:nvSpPr>
        <p:spPr>
          <a:xfrm>
            <a:off x="932688" y="2743200"/>
            <a:ext cx="2926080" cy="1371600"/>
          </a:xfrm>
          <a:prstGeom prst="rect">
            <a:avLst/>
          </a:prstGeom>
          <a:noFill/>
          <a:ln/>
        </p:spPr>
        <p:txBody>
          <a:bodyPr wrap="square" rtlCol="0" anchor="ctr"/>
          <a:lstStyle/>
          <a:p>
            <a:pPr marL="0" indent="0">
              <a:lnSpc>
                <a:spcPct val="90000"/>
              </a:lnSpc>
              <a:buNone/>
            </a:pPr>
            <a:r>
              <a:rPr lang="en-US" sz="4000" b="1" dirty="0">
                <a:solidFill>
                  <a:srgbClr val="E9B44C"/>
                </a:solidFill>
                <a:latin typeface="Calibri" pitchFamily="34" charset="0"/>
                <a:ea typeface="Calibri" pitchFamily="34" charset="-122"/>
                <a:cs typeface="Calibri" pitchFamily="34" charset="-120"/>
              </a:rPr>
              <a:t>2 feb</a:t>
            </a:r>
            <a:endParaRPr lang="en-US" sz="4000" dirty="0"/>
          </a:p>
          <a:p>
            <a:pPr marL="0" indent="0">
              <a:lnSpc>
                <a:spcPct val="90000"/>
              </a:lnSpc>
              <a:buNone/>
            </a:pPr>
            <a:r>
              <a:rPr lang="en-US" sz="4000" b="1" dirty="0">
                <a:solidFill>
                  <a:srgbClr val="E9B44C"/>
                </a:solidFill>
                <a:latin typeface="Calibri" pitchFamily="34" charset="0"/>
                <a:ea typeface="Calibri" pitchFamily="34" charset="-122"/>
                <a:cs typeface="Calibri" pitchFamily="34" charset="-120"/>
              </a:rPr>
              <a:t>2025</a:t>
            </a:r>
            <a:endParaRPr lang="en-US" sz="4000" dirty="0"/>
          </a:p>
        </p:txBody>
      </p:sp>
      <p:sp>
        <p:nvSpPr>
          <p:cNvPr id="8" name="Text 6"/>
          <p:cNvSpPr/>
          <p:nvPr/>
        </p:nvSpPr>
        <p:spPr>
          <a:xfrm>
            <a:off x="4681728" y="2423160"/>
            <a:ext cx="6949440" cy="1828800"/>
          </a:xfrm>
          <a:prstGeom prst="rect">
            <a:avLst/>
          </a:prstGeom>
          <a:noFill/>
          <a:ln/>
        </p:spPr>
        <p:txBody>
          <a:bodyPr wrap="square" rtlCol="0" anchor="ctr"/>
          <a:lstStyle/>
          <a:p>
            <a:pPr marL="342900" indent="-342900" algn="l">
              <a:spcAft>
                <a:spcPts val="800"/>
              </a:spcAft>
              <a:buSzPct val="100000"/>
              <a:buChar char="•"/>
            </a:pPr>
            <a:r>
              <a:rPr lang="en-US" sz="1550" dirty="0">
                <a:solidFill>
                  <a:srgbClr val="D7DDF0"/>
                </a:solidFill>
                <a:latin typeface="Calibri" pitchFamily="34" charset="0"/>
                <a:ea typeface="Calibri" pitchFamily="34" charset="-122"/>
                <a:cs typeface="Calibri" pitchFamily="34" charset="-120"/>
              </a:rPr>
              <a:t>Training sluit aan bij kennis, ervaring en gebruiksdoel</a:t>
            </a:r>
            <a:endParaRPr lang="en-US" sz="1550" dirty="0"/>
          </a:p>
          <a:p>
            <a:pPr marL="342900" indent="-342900" algn="l">
              <a:spcAft>
                <a:spcPts val="800"/>
              </a:spcAft>
              <a:buSzPct val="100000"/>
              <a:buChar char="•"/>
            </a:pPr>
            <a:r>
              <a:rPr lang="en-US" sz="1550" dirty="0">
                <a:solidFill>
                  <a:srgbClr val="D7DDF0"/>
                </a:solidFill>
                <a:latin typeface="Calibri" pitchFamily="34" charset="0"/>
                <a:ea typeface="Calibri" pitchFamily="34" charset="-122"/>
                <a:cs typeface="Calibri" pitchFamily="34" charset="-120"/>
              </a:rPr>
              <a:t>Juridische en ethische aspecten horen erbij</a:t>
            </a:r>
            <a:endParaRPr lang="en-US" sz="1550" dirty="0"/>
          </a:p>
          <a:p>
            <a:pPr marL="342900" indent="-342900" algn="l">
              <a:spcAft>
                <a:spcPts val="800"/>
              </a:spcAft>
              <a:buSzPct val="100000"/>
              <a:buChar char="•"/>
            </a:pPr>
            <a:r>
              <a:rPr lang="en-US" sz="1550" dirty="0">
                <a:solidFill>
                  <a:srgbClr val="D7DDF0"/>
                </a:solidFill>
                <a:latin typeface="Calibri" pitchFamily="34" charset="0"/>
                <a:ea typeface="Calibri" pitchFamily="34" charset="-122"/>
                <a:cs typeface="Calibri" pitchFamily="34" charset="-120"/>
              </a:rPr>
              <a:t>Alleen de gebruiksaanwijzing lezen is onvoldoende</a:t>
            </a:r>
            <a:endParaRPr lang="en-US" sz="1550" dirty="0"/>
          </a:p>
          <a:p>
            <a:pPr marL="342900" indent="-342900" algn="l">
              <a:spcAft>
                <a:spcPts val="800"/>
              </a:spcAft>
              <a:buSzPct val="100000"/>
              <a:buChar char="•"/>
            </a:pPr>
            <a:r>
              <a:rPr lang="en-US" sz="1550" dirty="0">
                <a:solidFill>
                  <a:srgbClr val="D7DDF0"/>
                </a:solidFill>
                <a:latin typeface="Calibri" pitchFamily="34" charset="0"/>
                <a:ea typeface="Calibri" pitchFamily="34" charset="-122"/>
                <a:cs typeface="Calibri" pitchFamily="34" charset="-120"/>
              </a:rPr>
              <a:t>Verschillende functies, verschillende niveaus</a:t>
            </a:r>
            <a:endParaRPr lang="en-US" sz="1550" dirty="0"/>
          </a:p>
        </p:txBody>
      </p:sp>
      <p:sp>
        <p:nvSpPr>
          <p:cNvPr id="9" name="Text 7"/>
          <p:cNvSpPr/>
          <p:nvPr/>
        </p:nvSpPr>
        <p:spPr>
          <a:xfrm>
            <a:off x="566928" y="5257800"/>
            <a:ext cx="10515600" cy="548640"/>
          </a:xfrm>
          <a:prstGeom prst="rect">
            <a:avLst/>
          </a:prstGeom>
          <a:noFill/>
          <a:ln/>
        </p:spPr>
        <p:txBody>
          <a:bodyPr wrap="square" rtlCol="0" anchor="ctr"/>
          <a:lstStyle/>
          <a:p>
            <a:pPr marL="0" indent="0" algn="l">
              <a:buNone/>
            </a:pPr>
            <a:r>
              <a:rPr lang="en-US" sz="1700" b="1" i="1" dirty="0">
                <a:solidFill>
                  <a:srgbClr val="E9B44C"/>
                </a:solidFill>
                <a:latin typeface="Calibri" pitchFamily="34" charset="0"/>
                <a:ea typeface="Calibri" pitchFamily="34" charset="-122"/>
                <a:cs typeface="Calibri" pitchFamily="34" charset="-120"/>
              </a:rPr>
              <a:t>Geen verplicht examen per medewerker. Wel een aantoonbaar voldoende niveau.</a:t>
            </a:r>
            <a:endParaRPr lang="en-US" sz="1700" dirty="0"/>
          </a:p>
        </p:txBody>
      </p:sp>
      <p:sp>
        <p:nvSpPr>
          <p:cNvPr id="11" name="Text 8"/>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12" name="Text 9"/>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1371600" y="-1371600"/>
            <a:ext cx="4572000" cy="4572000"/>
          </a:xfrm>
          <a:prstGeom prst="ellipse">
            <a:avLst/>
          </a:prstGeom>
          <a:solidFill>
            <a:srgbClr val="3A57A8"/>
          </a:solidFill>
          <a:ln/>
        </p:spPr>
        <p:txBody>
          <a:bodyPr/>
          <a:lstStyle/>
          <a:p>
            <a:endParaRPr lang="en-NL"/>
          </a:p>
        </p:txBody>
      </p:sp>
      <p:sp>
        <p:nvSpPr>
          <p:cNvPr id="3" name="Text 1"/>
          <p:cNvSpPr/>
          <p:nvPr/>
        </p:nvSpPr>
        <p:spPr>
          <a:xfrm>
            <a:off x="566928" y="1371600"/>
            <a:ext cx="5486400" cy="457200"/>
          </a:xfrm>
          <a:prstGeom prst="rect">
            <a:avLst/>
          </a:prstGeom>
          <a:noFill/>
          <a:ln/>
        </p:spPr>
        <p:txBody>
          <a:bodyPr wrap="square" rtlCol="0" anchor="ctr"/>
          <a:lstStyle/>
          <a:p>
            <a:pPr marL="0" indent="0">
              <a:buNone/>
            </a:pPr>
            <a:r>
              <a:rPr lang="en-US" sz="1600" b="1" kern="0" spc="400" dirty="0">
                <a:solidFill>
                  <a:srgbClr val="E9B44C"/>
                </a:solidFill>
                <a:latin typeface="Calibri" pitchFamily="34" charset="0"/>
                <a:ea typeface="Calibri" pitchFamily="34" charset="-122"/>
                <a:cs typeface="Calibri" pitchFamily="34" charset="-120"/>
              </a:rPr>
              <a:t>LIVE</a:t>
            </a:r>
            <a:endParaRPr lang="en-US" sz="1600" dirty="0"/>
          </a:p>
        </p:txBody>
      </p:sp>
      <p:sp>
        <p:nvSpPr>
          <p:cNvPr id="4" name="Text 2"/>
          <p:cNvSpPr/>
          <p:nvPr/>
        </p:nvSpPr>
        <p:spPr>
          <a:xfrm>
            <a:off x="566928" y="1874520"/>
            <a:ext cx="10515600" cy="822960"/>
          </a:xfrm>
          <a:prstGeom prst="rect">
            <a:avLst/>
          </a:prstGeom>
          <a:noFill/>
          <a:ln/>
        </p:spPr>
        <p:txBody>
          <a:bodyPr wrap="square" rtlCol="0" anchor="ctr"/>
          <a:lstStyle/>
          <a:p>
            <a:pPr marL="0" indent="0">
              <a:buNone/>
            </a:pPr>
            <a:r>
              <a:rPr lang="en-US" sz="4000" b="1" dirty="0" err="1">
                <a:solidFill>
                  <a:srgbClr val="FFFFFF"/>
                </a:solidFill>
                <a:latin typeface="Calibri" pitchFamily="34" charset="0"/>
                <a:ea typeface="Calibri" pitchFamily="34" charset="-122"/>
                <a:cs typeface="Calibri" pitchFamily="34" charset="-120"/>
              </a:rPr>
              <a:t>Demonstraties</a:t>
            </a:r>
            <a:endParaRPr lang="en-US" sz="4000" dirty="0"/>
          </a:p>
        </p:txBody>
      </p:sp>
      <p:sp>
        <p:nvSpPr>
          <p:cNvPr id="5" name="Shape 3"/>
          <p:cNvSpPr/>
          <p:nvPr/>
        </p:nvSpPr>
        <p:spPr>
          <a:xfrm>
            <a:off x="566928" y="3063240"/>
            <a:ext cx="11055096" cy="1234440"/>
          </a:xfrm>
          <a:prstGeom prst="roundRect">
            <a:avLst>
              <a:gd name="adj" fmla="val 6667"/>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6" name="Text 4"/>
          <p:cNvSpPr/>
          <p:nvPr/>
        </p:nvSpPr>
        <p:spPr>
          <a:xfrm>
            <a:off x="932688" y="3063240"/>
            <a:ext cx="10323576" cy="1234440"/>
          </a:xfrm>
          <a:prstGeom prst="rect">
            <a:avLst/>
          </a:prstGeom>
          <a:noFill/>
          <a:ln/>
        </p:spPr>
        <p:txBody>
          <a:bodyPr wrap="square" rtlCol="0" anchor="ctr"/>
          <a:lstStyle/>
          <a:p>
            <a:pPr marL="0" indent="0" algn="l">
              <a:buNone/>
            </a:pPr>
            <a:r>
              <a:rPr lang="en-US" sz="1800" b="1" dirty="0">
                <a:solidFill>
                  <a:srgbClr val="1E2761"/>
                </a:solidFill>
                <a:latin typeface="Calibri" pitchFamily="34" charset="0"/>
                <a:ea typeface="Calibri" pitchFamily="34" charset="-122"/>
                <a:cs typeface="Calibri" pitchFamily="34" charset="-120"/>
              </a:rPr>
              <a:t>Casus:  </a:t>
            </a:r>
            <a:r>
              <a:rPr lang="en-US" sz="1800" i="1" dirty="0">
                <a:solidFill>
                  <a:srgbClr val="2A3244"/>
                </a:solidFill>
                <a:latin typeface="Calibri" pitchFamily="34" charset="0"/>
                <a:ea typeface="Calibri" pitchFamily="34" charset="-122"/>
                <a:cs typeface="Calibri" pitchFamily="34" charset="-120"/>
              </a:rPr>
              <a:t>"Bereid een bestuursvergadering voor over het invoeren van generatieve AI."</a:t>
            </a:r>
            <a:endParaRPr lang="en-US" sz="1800" dirty="0"/>
          </a:p>
        </p:txBody>
      </p:sp>
      <p:sp>
        <p:nvSpPr>
          <p:cNvPr id="7" name="Text 5"/>
          <p:cNvSpPr/>
          <p:nvPr/>
        </p:nvSpPr>
        <p:spPr>
          <a:xfrm>
            <a:off x="566928" y="4572000"/>
            <a:ext cx="5486400" cy="365760"/>
          </a:xfrm>
          <a:prstGeom prst="rect">
            <a:avLst/>
          </a:prstGeom>
          <a:noFill/>
          <a:ln/>
        </p:spPr>
        <p:txBody>
          <a:bodyPr wrap="square" rtlCol="0" anchor="ctr"/>
          <a:lstStyle/>
          <a:p>
            <a:pPr marL="0" indent="0">
              <a:buNone/>
            </a:pPr>
            <a:r>
              <a:rPr lang="en-US" sz="1500" b="1" dirty="0">
                <a:solidFill>
                  <a:srgbClr val="CADCFC"/>
                </a:solidFill>
                <a:latin typeface="Calibri" pitchFamily="34" charset="0"/>
                <a:ea typeface="Calibri" pitchFamily="34" charset="-122"/>
                <a:cs typeface="Calibri" pitchFamily="34" charset="-120"/>
              </a:rPr>
              <a:t>Let bewust op:</a:t>
            </a:r>
            <a:endParaRPr lang="en-US" sz="1500" dirty="0"/>
          </a:p>
        </p:txBody>
      </p:sp>
      <p:sp>
        <p:nvSpPr>
          <p:cNvPr id="8" name="Shape 6"/>
          <p:cNvSpPr/>
          <p:nvPr/>
        </p:nvSpPr>
        <p:spPr>
          <a:xfrm>
            <a:off x="603504" y="5020056"/>
            <a:ext cx="292608" cy="292608"/>
          </a:xfrm>
          <a:prstGeom prst="ellipse">
            <a:avLst/>
          </a:prstGeom>
          <a:solidFill>
            <a:srgbClr val="E9B44C"/>
          </a:solidFill>
          <a:ln/>
        </p:spPr>
        <p:txBody>
          <a:bodyPr/>
          <a:lstStyle/>
          <a:p>
            <a:endParaRPr lang="en-NL"/>
          </a:p>
        </p:txBody>
      </p:sp>
      <p:pic>
        <p:nvPicPr>
          <p:cNvPr id="9" name="Image 0" descr="preencoded.png"/>
          <p:cNvPicPr>
            <a:picLocks noChangeAspect="1"/>
          </p:cNvPicPr>
          <p:nvPr/>
        </p:nvPicPr>
        <p:blipFill>
          <a:blip r:embed="rId3"/>
          <a:stretch>
            <a:fillRect/>
          </a:stretch>
        </p:blipFill>
        <p:spPr>
          <a:xfrm>
            <a:off x="672998" y="5089550"/>
            <a:ext cx="153619" cy="153619"/>
          </a:xfrm>
          <a:prstGeom prst="rect">
            <a:avLst/>
          </a:prstGeom>
        </p:spPr>
      </p:pic>
      <p:sp>
        <p:nvSpPr>
          <p:cNvPr id="10" name="Text 7"/>
          <p:cNvSpPr/>
          <p:nvPr/>
        </p:nvSpPr>
        <p:spPr>
          <a:xfrm>
            <a:off x="1024128" y="4937760"/>
            <a:ext cx="4754880" cy="457200"/>
          </a:xfrm>
          <a:prstGeom prst="rect">
            <a:avLst/>
          </a:prstGeom>
          <a:noFill/>
          <a:ln/>
        </p:spPr>
        <p:txBody>
          <a:bodyPr wrap="square" rtlCol="0" anchor="ctr"/>
          <a:lstStyle/>
          <a:p>
            <a:pPr marL="0" indent="0">
              <a:buNone/>
            </a:pPr>
            <a:r>
              <a:rPr lang="en-US" sz="1450" dirty="0">
                <a:solidFill>
                  <a:srgbClr val="FFFFFF"/>
                </a:solidFill>
                <a:latin typeface="Calibri" pitchFamily="34" charset="0"/>
                <a:ea typeface="Calibri" pitchFamily="34" charset="-122"/>
                <a:cs typeface="Calibri" pitchFamily="34" charset="-120"/>
              </a:rPr>
              <a:t>een onjuiste aanname</a:t>
            </a:r>
            <a:endParaRPr lang="en-US" sz="1450" dirty="0"/>
          </a:p>
        </p:txBody>
      </p:sp>
      <p:sp>
        <p:nvSpPr>
          <p:cNvPr id="11" name="Shape 8"/>
          <p:cNvSpPr/>
          <p:nvPr/>
        </p:nvSpPr>
        <p:spPr>
          <a:xfrm>
            <a:off x="5998464" y="5020056"/>
            <a:ext cx="292608" cy="292608"/>
          </a:xfrm>
          <a:prstGeom prst="ellipse">
            <a:avLst/>
          </a:prstGeom>
          <a:solidFill>
            <a:srgbClr val="E9B44C"/>
          </a:solidFill>
          <a:ln/>
        </p:spPr>
        <p:txBody>
          <a:bodyPr/>
          <a:lstStyle/>
          <a:p>
            <a:endParaRPr lang="en-NL"/>
          </a:p>
        </p:txBody>
      </p:sp>
      <p:pic>
        <p:nvPicPr>
          <p:cNvPr id="12" name="Image 1" descr="preencoded.png"/>
          <p:cNvPicPr>
            <a:picLocks noChangeAspect="1"/>
          </p:cNvPicPr>
          <p:nvPr/>
        </p:nvPicPr>
        <p:blipFill>
          <a:blip r:embed="rId3"/>
          <a:stretch>
            <a:fillRect/>
          </a:stretch>
        </p:blipFill>
        <p:spPr>
          <a:xfrm>
            <a:off x="6067958" y="5089550"/>
            <a:ext cx="153619" cy="153619"/>
          </a:xfrm>
          <a:prstGeom prst="rect">
            <a:avLst/>
          </a:prstGeom>
        </p:spPr>
      </p:pic>
      <p:sp>
        <p:nvSpPr>
          <p:cNvPr id="13" name="Text 9"/>
          <p:cNvSpPr/>
          <p:nvPr/>
        </p:nvSpPr>
        <p:spPr>
          <a:xfrm>
            <a:off x="6419088" y="4937760"/>
            <a:ext cx="4754880" cy="457200"/>
          </a:xfrm>
          <a:prstGeom prst="rect">
            <a:avLst/>
          </a:prstGeom>
          <a:noFill/>
          <a:ln/>
        </p:spPr>
        <p:txBody>
          <a:bodyPr wrap="square" rtlCol="0" anchor="ctr"/>
          <a:lstStyle/>
          <a:p>
            <a:pPr marL="0" indent="0">
              <a:buNone/>
            </a:pPr>
            <a:r>
              <a:rPr lang="en-US" sz="1450" dirty="0">
                <a:solidFill>
                  <a:srgbClr val="FFFFFF"/>
                </a:solidFill>
                <a:latin typeface="Calibri" pitchFamily="34" charset="0"/>
                <a:ea typeface="Calibri" pitchFamily="34" charset="-122"/>
                <a:cs typeface="Calibri" pitchFamily="34" charset="-120"/>
              </a:rPr>
              <a:t>ontbrekende broncontrole</a:t>
            </a:r>
            <a:endParaRPr lang="en-US" sz="1450" dirty="0"/>
          </a:p>
        </p:txBody>
      </p:sp>
      <p:sp>
        <p:nvSpPr>
          <p:cNvPr id="14" name="Shape 10"/>
          <p:cNvSpPr/>
          <p:nvPr/>
        </p:nvSpPr>
        <p:spPr>
          <a:xfrm>
            <a:off x="603504" y="5522976"/>
            <a:ext cx="292608" cy="292608"/>
          </a:xfrm>
          <a:prstGeom prst="ellipse">
            <a:avLst/>
          </a:prstGeom>
          <a:solidFill>
            <a:srgbClr val="E9B44C"/>
          </a:solidFill>
          <a:ln/>
        </p:spPr>
        <p:txBody>
          <a:bodyPr/>
          <a:lstStyle/>
          <a:p>
            <a:endParaRPr lang="en-NL"/>
          </a:p>
        </p:txBody>
      </p:sp>
      <p:pic>
        <p:nvPicPr>
          <p:cNvPr id="15" name="Image 2" descr="preencoded.png"/>
          <p:cNvPicPr>
            <a:picLocks noChangeAspect="1"/>
          </p:cNvPicPr>
          <p:nvPr/>
        </p:nvPicPr>
        <p:blipFill>
          <a:blip r:embed="rId3"/>
          <a:stretch>
            <a:fillRect/>
          </a:stretch>
        </p:blipFill>
        <p:spPr>
          <a:xfrm>
            <a:off x="672998" y="5592470"/>
            <a:ext cx="153619" cy="153619"/>
          </a:xfrm>
          <a:prstGeom prst="rect">
            <a:avLst/>
          </a:prstGeom>
        </p:spPr>
      </p:pic>
      <p:sp>
        <p:nvSpPr>
          <p:cNvPr id="16" name="Text 11"/>
          <p:cNvSpPr/>
          <p:nvPr/>
        </p:nvSpPr>
        <p:spPr>
          <a:xfrm>
            <a:off x="1024128" y="5440680"/>
            <a:ext cx="4754880" cy="457200"/>
          </a:xfrm>
          <a:prstGeom prst="rect">
            <a:avLst/>
          </a:prstGeom>
          <a:noFill/>
          <a:ln/>
        </p:spPr>
        <p:txBody>
          <a:bodyPr wrap="square" rtlCol="0" anchor="ctr"/>
          <a:lstStyle/>
          <a:p>
            <a:pPr marL="0" indent="0">
              <a:buNone/>
            </a:pPr>
            <a:r>
              <a:rPr lang="en-US" sz="1450" dirty="0">
                <a:solidFill>
                  <a:srgbClr val="FFFFFF"/>
                </a:solidFill>
                <a:latin typeface="Calibri" pitchFamily="34" charset="0"/>
                <a:ea typeface="Calibri" pitchFamily="34" charset="-122"/>
                <a:cs typeface="Calibri" pitchFamily="34" charset="-120"/>
              </a:rPr>
              <a:t>een te ruime voorgestelde actie</a:t>
            </a:r>
            <a:endParaRPr lang="en-US" sz="1450" dirty="0"/>
          </a:p>
        </p:txBody>
      </p:sp>
      <p:sp>
        <p:nvSpPr>
          <p:cNvPr id="17" name="Shape 12"/>
          <p:cNvSpPr/>
          <p:nvPr/>
        </p:nvSpPr>
        <p:spPr>
          <a:xfrm>
            <a:off x="5998464" y="5522976"/>
            <a:ext cx="292608" cy="292608"/>
          </a:xfrm>
          <a:prstGeom prst="ellipse">
            <a:avLst/>
          </a:prstGeom>
          <a:solidFill>
            <a:srgbClr val="E9B44C"/>
          </a:solidFill>
          <a:ln/>
        </p:spPr>
        <p:txBody>
          <a:bodyPr/>
          <a:lstStyle/>
          <a:p>
            <a:endParaRPr lang="en-NL"/>
          </a:p>
        </p:txBody>
      </p:sp>
      <p:pic>
        <p:nvPicPr>
          <p:cNvPr id="18" name="Image 3" descr="preencoded.png"/>
          <p:cNvPicPr>
            <a:picLocks noChangeAspect="1"/>
          </p:cNvPicPr>
          <p:nvPr/>
        </p:nvPicPr>
        <p:blipFill>
          <a:blip r:embed="rId3"/>
          <a:stretch>
            <a:fillRect/>
          </a:stretch>
        </p:blipFill>
        <p:spPr>
          <a:xfrm>
            <a:off x="6067958" y="5592470"/>
            <a:ext cx="153619" cy="153619"/>
          </a:xfrm>
          <a:prstGeom prst="rect">
            <a:avLst/>
          </a:prstGeom>
        </p:spPr>
      </p:pic>
      <p:sp>
        <p:nvSpPr>
          <p:cNvPr id="19" name="Text 13"/>
          <p:cNvSpPr/>
          <p:nvPr/>
        </p:nvSpPr>
        <p:spPr>
          <a:xfrm>
            <a:off x="6419088" y="5440680"/>
            <a:ext cx="4754880" cy="457200"/>
          </a:xfrm>
          <a:prstGeom prst="rect">
            <a:avLst/>
          </a:prstGeom>
          <a:noFill/>
          <a:ln/>
        </p:spPr>
        <p:txBody>
          <a:bodyPr wrap="square" rtlCol="0" anchor="ctr"/>
          <a:lstStyle/>
          <a:p>
            <a:pPr marL="0" indent="0">
              <a:buNone/>
            </a:pPr>
            <a:r>
              <a:rPr lang="en-US" sz="1450" dirty="0">
                <a:solidFill>
                  <a:srgbClr val="FFFFFF"/>
                </a:solidFill>
                <a:latin typeface="Calibri" pitchFamily="34" charset="0"/>
                <a:ea typeface="Calibri" pitchFamily="34" charset="-122"/>
                <a:cs typeface="Calibri" pitchFamily="34" charset="-120"/>
              </a:rPr>
              <a:t>het verschil tussen chat en agent</a:t>
            </a:r>
            <a:endParaRPr lang="en-US" sz="1450" dirty="0"/>
          </a:p>
        </p:txBody>
      </p:sp>
      <p:sp>
        <p:nvSpPr>
          <p:cNvPr id="21" name="Text 14"/>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2" name="Text 15"/>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HET PATROON DAT U WILT DOORBREKEN</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Stop met modelhoppen</a:t>
            </a:r>
            <a:endParaRPr lang="en-US" sz="3400" dirty="0"/>
          </a:p>
        </p:txBody>
      </p:sp>
      <p:sp>
        <p:nvSpPr>
          <p:cNvPr id="4" name="Shape 2"/>
          <p:cNvSpPr/>
          <p:nvPr/>
        </p:nvSpPr>
        <p:spPr>
          <a:xfrm>
            <a:off x="566928" y="2331720"/>
            <a:ext cx="1965960" cy="914400"/>
          </a:xfrm>
          <a:prstGeom prst="roundRect">
            <a:avLst>
              <a:gd name="adj" fmla="val 9000"/>
            </a:avLst>
          </a:prstGeom>
          <a:solidFill>
            <a:srgbClr val="1E2761"/>
          </a:solidFill>
          <a:ln/>
        </p:spPr>
        <p:txBody>
          <a:bodyPr/>
          <a:lstStyle/>
          <a:p>
            <a:endParaRPr lang="en-NL"/>
          </a:p>
        </p:txBody>
      </p:sp>
      <p:sp>
        <p:nvSpPr>
          <p:cNvPr id="5" name="Text 3"/>
          <p:cNvSpPr/>
          <p:nvPr/>
        </p:nvSpPr>
        <p:spPr>
          <a:xfrm>
            <a:off x="676656" y="2331720"/>
            <a:ext cx="1746504" cy="91440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Nieuw model verschijnt</a:t>
            </a:r>
            <a:endParaRPr lang="en-US" sz="1300" dirty="0"/>
          </a:p>
        </p:txBody>
      </p:sp>
      <p:sp>
        <p:nvSpPr>
          <p:cNvPr id="6" name="Shape 4"/>
          <p:cNvSpPr/>
          <p:nvPr/>
        </p:nvSpPr>
        <p:spPr>
          <a:xfrm>
            <a:off x="2530602" y="2688336"/>
            <a:ext cx="310896" cy="201168"/>
          </a:xfrm>
          <a:prstGeom prst="rightArrow">
            <a:avLst/>
          </a:prstGeom>
          <a:solidFill>
            <a:srgbClr val="E9B44C"/>
          </a:solidFill>
          <a:ln/>
        </p:spPr>
        <p:txBody>
          <a:bodyPr/>
          <a:lstStyle/>
          <a:p>
            <a:endParaRPr lang="en-NL"/>
          </a:p>
        </p:txBody>
      </p:sp>
      <p:sp>
        <p:nvSpPr>
          <p:cNvPr id="7" name="Shape 5"/>
          <p:cNvSpPr/>
          <p:nvPr/>
        </p:nvSpPr>
        <p:spPr>
          <a:xfrm>
            <a:off x="2839212" y="2331720"/>
            <a:ext cx="1965960" cy="914400"/>
          </a:xfrm>
          <a:prstGeom prst="roundRect">
            <a:avLst>
              <a:gd name="adj" fmla="val 9000"/>
            </a:avLst>
          </a:prstGeom>
          <a:solidFill>
            <a:srgbClr val="1E2761"/>
          </a:solidFill>
          <a:ln/>
        </p:spPr>
        <p:txBody>
          <a:bodyPr/>
          <a:lstStyle/>
          <a:p>
            <a:endParaRPr lang="en-NL"/>
          </a:p>
        </p:txBody>
      </p:sp>
      <p:sp>
        <p:nvSpPr>
          <p:cNvPr id="8" name="Text 6"/>
          <p:cNvSpPr/>
          <p:nvPr/>
        </p:nvSpPr>
        <p:spPr>
          <a:xfrm>
            <a:off x="2948940" y="2331720"/>
            <a:ext cx="1746504" cy="91440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Iedereen wil overstappen</a:t>
            </a:r>
            <a:endParaRPr lang="en-US" sz="1300" dirty="0"/>
          </a:p>
        </p:txBody>
      </p:sp>
      <p:sp>
        <p:nvSpPr>
          <p:cNvPr id="9" name="Shape 7"/>
          <p:cNvSpPr/>
          <p:nvPr/>
        </p:nvSpPr>
        <p:spPr>
          <a:xfrm>
            <a:off x="4802886" y="2688336"/>
            <a:ext cx="310896" cy="201168"/>
          </a:xfrm>
          <a:prstGeom prst="rightArrow">
            <a:avLst/>
          </a:prstGeom>
          <a:solidFill>
            <a:srgbClr val="E9B44C"/>
          </a:solidFill>
          <a:ln/>
        </p:spPr>
        <p:txBody>
          <a:bodyPr/>
          <a:lstStyle/>
          <a:p>
            <a:endParaRPr lang="en-NL"/>
          </a:p>
        </p:txBody>
      </p:sp>
      <p:sp>
        <p:nvSpPr>
          <p:cNvPr id="10" name="Shape 8"/>
          <p:cNvSpPr/>
          <p:nvPr/>
        </p:nvSpPr>
        <p:spPr>
          <a:xfrm>
            <a:off x="5111496" y="2331720"/>
            <a:ext cx="1965960" cy="914400"/>
          </a:xfrm>
          <a:prstGeom prst="roundRect">
            <a:avLst>
              <a:gd name="adj" fmla="val 9000"/>
            </a:avLst>
          </a:prstGeom>
          <a:solidFill>
            <a:srgbClr val="1E2761"/>
          </a:solidFill>
          <a:ln/>
        </p:spPr>
        <p:txBody>
          <a:bodyPr/>
          <a:lstStyle/>
          <a:p>
            <a:endParaRPr lang="en-NL"/>
          </a:p>
        </p:txBody>
      </p:sp>
      <p:sp>
        <p:nvSpPr>
          <p:cNvPr id="11" name="Text 9"/>
          <p:cNvSpPr/>
          <p:nvPr/>
        </p:nvSpPr>
        <p:spPr>
          <a:xfrm>
            <a:off x="5221224" y="2331720"/>
            <a:ext cx="1746504" cy="91440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Pilot gestart</a:t>
            </a:r>
            <a:endParaRPr lang="en-US" sz="1300" dirty="0"/>
          </a:p>
        </p:txBody>
      </p:sp>
      <p:sp>
        <p:nvSpPr>
          <p:cNvPr id="12" name="Shape 10"/>
          <p:cNvSpPr/>
          <p:nvPr/>
        </p:nvSpPr>
        <p:spPr>
          <a:xfrm>
            <a:off x="7075170" y="2688336"/>
            <a:ext cx="310896" cy="201168"/>
          </a:xfrm>
          <a:prstGeom prst="rightArrow">
            <a:avLst/>
          </a:prstGeom>
          <a:solidFill>
            <a:srgbClr val="E9B44C"/>
          </a:solidFill>
          <a:ln/>
        </p:spPr>
        <p:txBody>
          <a:bodyPr/>
          <a:lstStyle/>
          <a:p>
            <a:endParaRPr lang="en-NL"/>
          </a:p>
        </p:txBody>
      </p:sp>
      <p:sp>
        <p:nvSpPr>
          <p:cNvPr id="13" name="Shape 11"/>
          <p:cNvSpPr/>
          <p:nvPr/>
        </p:nvSpPr>
        <p:spPr>
          <a:xfrm>
            <a:off x="7383780" y="2331720"/>
            <a:ext cx="1965960" cy="914400"/>
          </a:xfrm>
          <a:prstGeom prst="roundRect">
            <a:avLst>
              <a:gd name="adj" fmla="val 9000"/>
            </a:avLst>
          </a:prstGeom>
          <a:solidFill>
            <a:srgbClr val="F4F6FB"/>
          </a:solidFill>
          <a:ln w="12700">
            <a:solidFill>
              <a:srgbClr val="C1443C"/>
            </a:solidFill>
            <a:prstDash val="solid"/>
          </a:ln>
        </p:spPr>
        <p:txBody>
          <a:bodyPr/>
          <a:lstStyle/>
          <a:p>
            <a:endParaRPr lang="en-NL"/>
          </a:p>
        </p:txBody>
      </p:sp>
      <p:sp>
        <p:nvSpPr>
          <p:cNvPr id="14" name="Text 12"/>
          <p:cNvSpPr/>
          <p:nvPr/>
        </p:nvSpPr>
        <p:spPr>
          <a:xfrm>
            <a:off x="7493508" y="2331720"/>
            <a:ext cx="1746504" cy="914400"/>
          </a:xfrm>
          <a:prstGeom prst="rect">
            <a:avLst/>
          </a:prstGeom>
          <a:noFill/>
          <a:ln/>
        </p:spPr>
        <p:txBody>
          <a:bodyPr wrap="square" rtlCol="0" anchor="ctr"/>
          <a:lstStyle/>
          <a:p>
            <a:pPr marL="0" indent="0" algn="ctr">
              <a:buNone/>
            </a:pPr>
            <a:r>
              <a:rPr lang="en-US" sz="1300" b="1" dirty="0">
                <a:solidFill>
                  <a:srgbClr val="C1443C"/>
                </a:solidFill>
                <a:latin typeface="Calibri" pitchFamily="34" charset="0"/>
                <a:ea typeface="Calibri" pitchFamily="34" charset="-122"/>
                <a:cs typeface="Calibri" pitchFamily="34" charset="-120"/>
              </a:rPr>
              <a:t>Governance komt later</a:t>
            </a:r>
            <a:endParaRPr lang="en-US" sz="1300" dirty="0"/>
          </a:p>
        </p:txBody>
      </p:sp>
      <p:sp>
        <p:nvSpPr>
          <p:cNvPr id="15" name="Shape 13"/>
          <p:cNvSpPr/>
          <p:nvPr/>
        </p:nvSpPr>
        <p:spPr>
          <a:xfrm>
            <a:off x="9347454" y="2688336"/>
            <a:ext cx="310896" cy="201168"/>
          </a:xfrm>
          <a:prstGeom prst="rightArrow">
            <a:avLst/>
          </a:prstGeom>
          <a:solidFill>
            <a:srgbClr val="E9B44C"/>
          </a:solidFill>
          <a:ln/>
        </p:spPr>
        <p:txBody>
          <a:bodyPr/>
          <a:lstStyle/>
          <a:p>
            <a:endParaRPr lang="en-NL"/>
          </a:p>
        </p:txBody>
      </p:sp>
      <p:sp>
        <p:nvSpPr>
          <p:cNvPr id="16" name="Shape 14"/>
          <p:cNvSpPr/>
          <p:nvPr/>
        </p:nvSpPr>
        <p:spPr>
          <a:xfrm>
            <a:off x="9656064" y="2331720"/>
            <a:ext cx="1965960" cy="914400"/>
          </a:xfrm>
          <a:prstGeom prst="roundRect">
            <a:avLst>
              <a:gd name="adj" fmla="val 9000"/>
            </a:avLst>
          </a:prstGeom>
          <a:solidFill>
            <a:srgbClr val="1E2761"/>
          </a:solidFill>
          <a:ln/>
        </p:spPr>
        <p:txBody>
          <a:bodyPr/>
          <a:lstStyle/>
          <a:p>
            <a:endParaRPr lang="en-NL"/>
          </a:p>
        </p:txBody>
      </p:sp>
      <p:sp>
        <p:nvSpPr>
          <p:cNvPr id="17" name="Text 15"/>
          <p:cNvSpPr/>
          <p:nvPr/>
        </p:nvSpPr>
        <p:spPr>
          <a:xfrm>
            <a:off x="9765792" y="2331720"/>
            <a:ext cx="1746504" cy="91440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Volgend model</a:t>
            </a:r>
            <a:endParaRPr lang="en-US" sz="1300" dirty="0"/>
          </a:p>
        </p:txBody>
      </p:sp>
      <p:sp>
        <p:nvSpPr>
          <p:cNvPr id="18" name="Shape 16"/>
          <p:cNvSpPr/>
          <p:nvPr/>
        </p:nvSpPr>
        <p:spPr>
          <a:xfrm>
            <a:off x="5637276" y="3657600"/>
            <a:ext cx="914400" cy="310896"/>
          </a:xfrm>
          <a:prstGeom prst="leftArrow">
            <a:avLst/>
          </a:prstGeom>
          <a:solidFill>
            <a:srgbClr val="5A6377"/>
          </a:solidFill>
          <a:ln/>
        </p:spPr>
        <p:txBody>
          <a:bodyPr/>
          <a:lstStyle/>
          <a:p>
            <a:endParaRPr lang="en-NL"/>
          </a:p>
        </p:txBody>
      </p:sp>
      <p:sp>
        <p:nvSpPr>
          <p:cNvPr id="19" name="Text 17"/>
          <p:cNvSpPr/>
          <p:nvPr/>
        </p:nvSpPr>
        <p:spPr>
          <a:xfrm>
            <a:off x="3351276" y="4023360"/>
            <a:ext cx="5486400" cy="320040"/>
          </a:xfrm>
          <a:prstGeom prst="rect">
            <a:avLst/>
          </a:prstGeom>
          <a:noFill/>
          <a:ln/>
        </p:spPr>
        <p:txBody>
          <a:bodyPr wrap="square" rtlCol="0" anchor="ctr"/>
          <a:lstStyle/>
          <a:p>
            <a:pPr marL="0" indent="0" algn="ctr">
              <a:buNone/>
            </a:pPr>
            <a:r>
              <a:rPr lang="en-US" sz="1300" i="1" dirty="0">
                <a:solidFill>
                  <a:srgbClr val="5A6377"/>
                </a:solidFill>
                <a:latin typeface="Calibri" pitchFamily="34" charset="0"/>
                <a:ea typeface="Calibri" pitchFamily="34" charset="-122"/>
                <a:cs typeface="Calibri" pitchFamily="34" charset="-120"/>
              </a:rPr>
              <a:t>en de organisatie begint opnieuw</a:t>
            </a:r>
            <a:endParaRPr lang="en-US" sz="1300" dirty="0"/>
          </a:p>
        </p:txBody>
      </p:sp>
      <p:sp>
        <p:nvSpPr>
          <p:cNvPr id="20" name="Text 18"/>
          <p:cNvSpPr/>
          <p:nvPr/>
        </p:nvSpPr>
        <p:spPr>
          <a:xfrm>
            <a:off x="566928" y="5212080"/>
            <a:ext cx="11055096" cy="457200"/>
          </a:xfrm>
          <a:prstGeom prst="rect">
            <a:avLst/>
          </a:prstGeom>
          <a:noFill/>
          <a:ln/>
        </p:spPr>
        <p:txBody>
          <a:bodyPr wrap="square" rtlCol="0" anchor="ctr"/>
          <a:lstStyle/>
          <a:p>
            <a:pPr marL="0" indent="0" algn="ctr">
              <a:buNone/>
            </a:pPr>
            <a:r>
              <a:rPr lang="en-US" sz="1500" b="1" dirty="0">
                <a:solidFill>
                  <a:srgbClr val="1E2761"/>
                </a:solidFill>
                <a:latin typeface="Calibri" pitchFamily="34" charset="0"/>
                <a:ea typeface="Calibri" pitchFamily="34" charset="-122"/>
                <a:cs typeface="Calibri" pitchFamily="34" charset="-120"/>
              </a:rPr>
              <a:t>Gevolg:  versnipperde contracten   •   onduidelijk eigenaarschap   •   dubbele trainingen   •   oncontroleerbare datastromen</a:t>
            </a:r>
            <a:endParaRPr lang="en-US" sz="1500" dirty="0"/>
          </a:p>
        </p:txBody>
      </p:sp>
      <p:sp>
        <p:nvSpPr>
          <p:cNvPr id="22" name="Text 19"/>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3" name="Text 20"/>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MODELAGNOSTISCHE GOVERNANCE</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Eerst beslissen, dan kiezen</a:t>
            </a:r>
            <a:endParaRPr lang="en-US" sz="3400" dirty="0"/>
          </a:p>
        </p:txBody>
      </p:sp>
      <p:sp>
        <p:nvSpPr>
          <p:cNvPr id="4" name="Shape 2"/>
          <p:cNvSpPr/>
          <p:nvPr/>
        </p:nvSpPr>
        <p:spPr>
          <a:xfrm>
            <a:off x="566928" y="2286000"/>
            <a:ext cx="5669280" cy="3566160"/>
          </a:xfrm>
          <a:prstGeom prst="roundRect">
            <a:avLst>
              <a:gd name="adj" fmla="val 2308"/>
            </a:avLst>
          </a:prstGeom>
          <a:solidFill>
            <a:srgbClr val="FFFFFF"/>
          </a:solidFill>
          <a:ln/>
          <a:effectLst>
            <a:outerShdw blurRad="127000" dist="38100" dir="5400000" algn="bl" rotWithShape="0">
              <a:srgbClr val="1E2761">
                <a:alpha val="16000"/>
              </a:srgbClr>
            </a:outerShdw>
          </a:effectLst>
        </p:spPr>
        <p:txBody>
          <a:bodyPr/>
          <a:lstStyle/>
          <a:p>
            <a:endParaRPr lang="en-NL"/>
          </a:p>
        </p:txBody>
      </p:sp>
      <p:sp>
        <p:nvSpPr>
          <p:cNvPr id="5" name="Text 3"/>
          <p:cNvSpPr/>
          <p:nvPr/>
        </p:nvSpPr>
        <p:spPr>
          <a:xfrm>
            <a:off x="978408" y="2514600"/>
            <a:ext cx="4937760" cy="411480"/>
          </a:xfrm>
          <a:prstGeom prst="rect">
            <a:avLst/>
          </a:prstGeom>
          <a:noFill/>
          <a:ln/>
        </p:spPr>
        <p:txBody>
          <a:bodyPr wrap="square" rtlCol="0" anchor="ctr"/>
          <a:lstStyle/>
          <a:p>
            <a:pPr marL="0" indent="0">
              <a:buNone/>
            </a:pPr>
            <a:r>
              <a:rPr lang="en-US" sz="1700" b="1" dirty="0">
                <a:solidFill>
                  <a:srgbClr val="1E2761"/>
                </a:solidFill>
                <a:latin typeface="Calibri" pitchFamily="34" charset="0"/>
                <a:ea typeface="Calibri" pitchFamily="34" charset="-122"/>
                <a:cs typeface="Calibri" pitchFamily="34" charset="-120"/>
              </a:rPr>
              <a:t>De organisatie definieert eerst</a:t>
            </a:r>
            <a:endParaRPr lang="en-US" sz="1700" dirty="0"/>
          </a:p>
        </p:txBody>
      </p:sp>
      <p:sp>
        <p:nvSpPr>
          <p:cNvPr id="6" name="Text 4"/>
          <p:cNvSpPr/>
          <p:nvPr/>
        </p:nvSpPr>
        <p:spPr>
          <a:xfrm>
            <a:off x="978408" y="3017520"/>
            <a:ext cx="4937760" cy="2651760"/>
          </a:xfrm>
          <a:prstGeom prst="rect">
            <a:avLst/>
          </a:prstGeom>
          <a:noFill/>
          <a:ln/>
        </p:spPr>
        <p:txBody>
          <a:bodyPr wrap="square" rtlCol="0" anchor="ctr"/>
          <a:lstStyle/>
          <a:p>
            <a:pPr marL="342900" indent="-342900" algn="l">
              <a:spcAft>
                <a:spcPts val="500"/>
              </a:spcAft>
              <a:buSzPct val="100000"/>
              <a:buChar char="•"/>
            </a:pPr>
            <a:r>
              <a:rPr lang="en-US" sz="1450" dirty="0">
                <a:solidFill>
                  <a:srgbClr val="2A3244"/>
                </a:solidFill>
                <a:latin typeface="Calibri" pitchFamily="34" charset="0"/>
                <a:ea typeface="Calibri" pitchFamily="34" charset="-122"/>
                <a:cs typeface="Calibri" pitchFamily="34" charset="-120"/>
              </a:rPr>
              <a:t>het probleem en de eigenaar</a:t>
            </a:r>
            <a:endParaRPr lang="en-US" sz="1450" dirty="0"/>
          </a:p>
          <a:p>
            <a:pPr marL="342900" indent="-342900" algn="l">
              <a:spcAft>
                <a:spcPts val="500"/>
              </a:spcAft>
              <a:buSzPct val="100000"/>
              <a:buChar char="•"/>
            </a:pPr>
            <a:r>
              <a:rPr lang="en-US" sz="1450" dirty="0">
                <a:solidFill>
                  <a:srgbClr val="2A3244"/>
                </a:solidFill>
                <a:latin typeface="Calibri" pitchFamily="34" charset="0"/>
                <a:ea typeface="Calibri" pitchFamily="34" charset="-122"/>
                <a:cs typeface="Calibri" pitchFamily="34" charset="-120"/>
              </a:rPr>
              <a:t>de toegestane data</a:t>
            </a:r>
            <a:endParaRPr lang="en-US" sz="1450" dirty="0"/>
          </a:p>
          <a:p>
            <a:pPr marL="342900" indent="-342900" algn="l">
              <a:spcAft>
                <a:spcPts val="500"/>
              </a:spcAft>
              <a:buSzPct val="100000"/>
              <a:buChar char="•"/>
            </a:pPr>
            <a:r>
              <a:rPr lang="en-US" sz="1450" dirty="0">
                <a:solidFill>
                  <a:srgbClr val="2A3244"/>
                </a:solidFill>
                <a:latin typeface="Calibri" pitchFamily="34" charset="0"/>
                <a:ea typeface="Calibri" pitchFamily="34" charset="-122"/>
                <a:cs typeface="Calibri" pitchFamily="34" charset="-120"/>
              </a:rPr>
              <a:t>de risicoklasse</a:t>
            </a:r>
            <a:endParaRPr lang="en-US" sz="1450" dirty="0"/>
          </a:p>
          <a:p>
            <a:pPr marL="342900" indent="-342900" algn="l">
              <a:spcAft>
                <a:spcPts val="500"/>
              </a:spcAft>
              <a:buSzPct val="100000"/>
              <a:buChar char="•"/>
            </a:pPr>
            <a:r>
              <a:rPr lang="en-US" sz="1450" dirty="0">
                <a:solidFill>
                  <a:srgbClr val="2A3244"/>
                </a:solidFill>
                <a:latin typeface="Calibri" pitchFamily="34" charset="0"/>
                <a:ea typeface="Calibri" pitchFamily="34" charset="-122"/>
                <a:cs typeface="Calibri" pitchFamily="34" charset="-120"/>
              </a:rPr>
              <a:t>het gewenste kwaliteitsniveau</a:t>
            </a:r>
            <a:endParaRPr lang="en-US" sz="1450" dirty="0"/>
          </a:p>
          <a:p>
            <a:pPr marL="342900" indent="-342900" algn="l">
              <a:spcAft>
                <a:spcPts val="500"/>
              </a:spcAft>
              <a:buSzPct val="100000"/>
              <a:buChar char="•"/>
            </a:pPr>
            <a:r>
              <a:rPr lang="en-US" sz="1450" dirty="0">
                <a:solidFill>
                  <a:srgbClr val="2A3244"/>
                </a:solidFill>
                <a:latin typeface="Calibri" pitchFamily="34" charset="0"/>
                <a:ea typeface="Calibri" pitchFamily="34" charset="-122"/>
                <a:cs typeface="Calibri" pitchFamily="34" charset="-120"/>
              </a:rPr>
              <a:t>de vereiste integraties</a:t>
            </a:r>
            <a:endParaRPr lang="en-US" sz="1450" dirty="0"/>
          </a:p>
          <a:p>
            <a:pPr marL="342900" indent="-342900" algn="l">
              <a:spcAft>
                <a:spcPts val="500"/>
              </a:spcAft>
              <a:buSzPct val="100000"/>
              <a:buChar char="•"/>
            </a:pPr>
            <a:r>
              <a:rPr lang="en-US" sz="1450" dirty="0">
                <a:solidFill>
                  <a:srgbClr val="2A3244"/>
                </a:solidFill>
                <a:latin typeface="Calibri" pitchFamily="34" charset="0"/>
                <a:ea typeface="Calibri" pitchFamily="34" charset="-122"/>
                <a:cs typeface="Calibri" pitchFamily="34" charset="-120"/>
              </a:rPr>
              <a:t>de menselijke controle</a:t>
            </a:r>
            <a:endParaRPr lang="en-US" sz="1450" dirty="0"/>
          </a:p>
          <a:p>
            <a:pPr marL="342900" indent="-342900" algn="l">
              <a:spcAft>
                <a:spcPts val="500"/>
              </a:spcAft>
              <a:buSzPct val="100000"/>
              <a:buChar char="•"/>
            </a:pPr>
            <a:r>
              <a:rPr lang="en-US" sz="1450" dirty="0">
                <a:solidFill>
                  <a:srgbClr val="2A3244"/>
                </a:solidFill>
                <a:latin typeface="Calibri" pitchFamily="34" charset="0"/>
                <a:ea typeface="Calibri" pitchFamily="34" charset="-122"/>
                <a:cs typeface="Calibri" pitchFamily="34" charset="-120"/>
              </a:rPr>
              <a:t>de exitvoorwaarden</a:t>
            </a:r>
            <a:endParaRPr lang="en-US" sz="1450" dirty="0"/>
          </a:p>
        </p:txBody>
      </p:sp>
      <p:sp>
        <p:nvSpPr>
          <p:cNvPr id="7" name="Shape 5"/>
          <p:cNvSpPr/>
          <p:nvPr/>
        </p:nvSpPr>
        <p:spPr>
          <a:xfrm>
            <a:off x="6464808" y="3840480"/>
            <a:ext cx="640080" cy="502920"/>
          </a:xfrm>
          <a:prstGeom prst="rightArrow">
            <a:avLst/>
          </a:prstGeom>
          <a:solidFill>
            <a:srgbClr val="E9B44C"/>
          </a:solidFill>
          <a:ln/>
        </p:spPr>
        <p:txBody>
          <a:bodyPr/>
          <a:lstStyle/>
          <a:p>
            <a:endParaRPr lang="en-NL"/>
          </a:p>
        </p:txBody>
      </p:sp>
      <p:sp>
        <p:nvSpPr>
          <p:cNvPr id="8" name="Shape 6"/>
          <p:cNvSpPr/>
          <p:nvPr/>
        </p:nvSpPr>
        <p:spPr>
          <a:xfrm>
            <a:off x="7287768" y="2286000"/>
            <a:ext cx="4443984" cy="3566160"/>
          </a:xfrm>
          <a:prstGeom prst="roundRect">
            <a:avLst>
              <a:gd name="adj" fmla="val 2308"/>
            </a:avLst>
          </a:prstGeom>
          <a:solidFill>
            <a:srgbClr val="1E2761"/>
          </a:solidFill>
          <a:ln/>
          <a:effectLst>
            <a:outerShdw blurRad="127000" dist="38100" dir="5400000" algn="bl" rotWithShape="0">
              <a:srgbClr val="1E2761">
                <a:alpha val="16000"/>
              </a:srgbClr>
            </a:outerShdw>
          </a:effectLst>
        </p:spPr>
        <p:txBody>
          <a:bodyPr/>
          <a:lstStyle/>
          <a:p>
            <a:endParaRPr lang="en-NL"/>
          </a:p>
        </p:txBody>
      </p:sp>
      <p:sp>
        <p:nvSpPr>
          <p:cNvPr id="9" name="Text 7"/>
          <p:cNvSpPr/>
          <p:nvPr/>
        </p:nvSpPr>
        <p:spPr>
          <a:xfrm>
            <a:off x="7699248" y="2514600"/>
            <a:ext cx="4114800" cy="411480"/>
          </a:xfrm>
          <a:prstGeom prst="rect">
            <a:avLst/>
          </a:prstGeom>
          <a:noFill/>
          <a:ln/>
        </p:spPr>
        <p:txBody>
          <a:bodyPr wrap="square" rtlCol="0" anchor="ctr"/>
          <a:lstStyle/>
          <a:p>
            <a:pPr marL="0" indent="0">
              <a:buNone/>
            </a:pPr>
            <a:r>
              <a:rPr lang="en-US" sz="1700" b="1" dirty="0">
                <a:solidFill>
                  <a:srgbClr val="CADCFC"/>
                </a:solidFill>
                <a:latin typeface="Calibri" pitchFamily="34" charset="0"/>
                <a:ea typeface="Calibri" pitchFamily="34" charset="-122"/>
                <a:cs typeface="Calibri" pitchFamily="34" charset="-120"/>
              </a:rPr>
              <a:t>Pas daarna</a:t>
            </a:r>
            <a:endParaRPr lang="en-US" sz="1700" dirty="0"/>
          </a:p>
        </p:txBody>
      </p:sp>
      <p:sp>
        <p:nvSpPr>
          <p:cNvPr id="10" name="Text 8"/>
          <p:cNvSpPr/>
          <p:nvPr/>
        </p:nvSpPr>
        <p:spPr>
          <a:xfrm>
            <a:off x="7699248" y="2926080"/>
            <a:ext cx="4114800" cy="82296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kiest u een model of platform</a:t>
            </a:r>
            <a:endParaRPr lang="en-US" sz="2400" dirty="0"/>
          </a:p>
        </p:txBody>
      </p:sp>
      <p:sp>
        <p:nvSpPr>
          <p:cNvPr id="11" name="Text 9"/>
          <p:cNvSpPr/>
          <p:nvPr/>
        </p:nvSpPr>
        <p:spPr>
          <a:xfrm>
            <a:off x="7699248" y="3977640"/>
            <a:ext cx="3511296" cy="1554480"/>
          </a:xfrm>
          <a:prstGeom prst="rect">
            <a:avLst/>
          </a:prstGeom>
          <a:noFill/>
          <a:ln/>
        </p:spPr>
        <p:txBody>
          <a:bodyPr wrap="square" rtlCol="0" anchor="ctr"/>
          <a:lstStyle/>
          <a:p>
            <a:pPr marL="0" indent="0">
              <a:buNone/>
            </a:pPr>
            <a:r>
              <a:rPr lang="en-US" sz="1400" dirty="0">
                <a:solidFill>
                  <a:srgbClr val="C4CCE6"/>
                </a:solidFill>
                <a:latin typeface="Calibri" pitchFamily="34" charset="0"/>
                <a:ea typeface="Calibri" pitchFamily="34" charset="-122"/>
                <a:cs typeface="Calibri" pitchFamily="34" charset="-120"/>
              </a:rPr>
              <a:t>En u kunt wisselen zodra kwaliteit daalt, prijzen veranderen, voorwaarden wijzigen, de gegevenslocatie schuurt of de regelgeving verandert.</a:t>
            </a:r>
            <a:endParaRPr lang="en-US" sz="1400" dirty="0"/>
          </a:p>
        </p:txBody>
      </p:sp>
      <p:sp>
        <p:nvSpPr>
          <p:cNvPr id="13" name="Text 10"/>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14" name="Text 11"/>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41A3C"/>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E9B44C"/>
                </a:solidFill>
                <a:latin typeface="Calibri" pitchFamily="34" charset="0"/>
                <a:ea typeface="Calibri" pitchFamily="34" charset="-122"/>
                <a:cs typeface="Calibri" pitchFamily="34" charset="-120"/>
              </a:rPr>
              <a:t>HET BESTUURLIJKE ANTWOORD</a:t>
            </a:r>
            <a:endParaRPr lang="en-US" sz="1200" dirty="0"/>
          </a:p>
        </p:txBody>
      </p:sp>
      <p:sp>
        <p:nvSpPr>
          <p:cNvPr id="3" name="Text 1"/>
          <p:cNvSpPr/>
          <p:nvPr/>
        </p:nvSpPr>
        <p:spPr>
          <a:xfrm>
            <a:off x="566928" y="932688"/>
            <a:ext cx="10515600" cy="822960"/>
          </a:xfrm>
          <a:prstGeom prst="rect">
            <a:avLst/>
          </a:prstGeom>
          <a:noFill/>
          <a:ln/>
        </p:spPr>
        <p:txBody>
          <a:bodyPr wrap="square" rtlCol="0" anchor="ctr"/>
          <a:lstStyle/>
          <a:p>
            <a:pPr marL="0" indent="0">
              <a:buNone/>
            </a:pPr>
            <a:r>
              <a:rPr lang="en-US" sz="3400" b="1" dirty="0">
                <a:solidFill>
                  <a:srgbClr val="FFFFFF"/>
                </a:solidFill>
                <a:latin typeface="Calibri" pitchFamily="34" charset="0"/>
                <a:ea typeface="Calibri" pitchFamily="34" charset="-122"/>
                <a:cs typeface="Calibri" pitchFamily="34" charset="-120"/>
              </a:rPr>
              <a:t>De vier pijlers van AI-volwassenheid</a:t>
            </a:r>
            <a:endParaRPr lang="en-US" sz="3400" dirty="0"/>
          </a:p>
        </p:txBody>
      </p:sp>
      <p:sp>
        <p:nvSpPr>
          <p:cNvPr id="4" name="Shape 2"/>
          <p:cNvSpPr/>
          <p:nvPr/>
        </p:nvSpPr>
        <p:spPr>
          <a:xfrm>
            <a:off x="566928" y="2148840"/>
            <a:ext cx="5257800" cy="1737360"/>
          </a:xfrm>
          <a:prstGeom prst="roundRect">
            <a:avLst>
              <a:gd name="adj" fmla="val 4737"/>
            </a:avLst>
          </a:prstGeom>
          <a:solidFill>
            <a:srgbClr val="1E2761"/>
          </a:solidFill>
          <a:ln/>
        </p:spPr>
        <p:txBody>
          <a:bodyPr/>
          <a:lstStyle/>
          <a:p>
            <a:endParaRPr lang="en-NL"/>
          </a:p>
        </p:txBody>
      </p:sp>
      <p:sp>
        <p:nvSpPr>
          <p:cNvPr id="5" name="Shape 3"/>
          <p:cNvSpPr/>
          <p:nvPr/>
        </p:nvSpPr>
        <p:spPr>
          <a:xfrm>
            <a:off x="1033272" y="2615184"/>
            <a:ext cx="804672" cy="804672"/>
          </a:xfrm>
          <a:prstGeom prst="ellipse">
            <a:avLst/>
          </a:prstGeom>
          <a:solidFill>
            <a:srgbClr val="E9B44C"/>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1224382" y="2806294"/>
            <a:ext cx="422453" cy="422453"/>
          </a:xfrm>
          <a:prstGeom prst="rect">
            <a:avLst/>
          </a:prstGeom>
        </p:spPr>
      </p:pic>
      <p:sp>
        <p:nvSpPr>
          <p:cNvPr id="7" name="Text 4"/>
          <p:cNvSpPr/>
          <p:nvPr/>
        </p:nvSpPr>
        <p:spPr>
          <a:xfrm>
            <a:off x="2167128" y="2441448"/>
            <a:ext cx="3429000" cy="411480"/>
          </a:xfrm>
          <a:prstGeom prst="rect">
            <a:avLst/>
          </a:prstGeom>
          <a:noFill/>
          <a:ln/>
        </p:spPr>
        <p:txBody>
          <a:bodyPr wrap="square"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AI-roadmap</a:t>
            </a:r>
            <a:endParaRPr lang="en-US" sz="2000" dirty="0"/>
          </a:p>
        </p:txBody>
      </p:sp>
      <p:sp>
        <p:nvSpPr>
          <p:cNvPr id="8" name="Text 5"/>
          <p:cNvSpPr/>
          <p:nvPr/>
        </p:nvSpPr>
        <p:spPr>
          <a:xfrm>
            <a:off x="2167128" y="2898648"/>
            <a:ext cx="3383280" cy="868680"/>
          </a:xfrm>
          <a:prstGeom prst="rect">
            <a:avLst/>
          </a:prstGeom>
          <a:noFill/>
          <a:ln/>
        </p:spPr>
        <p:txBody>
          <a:bodyPr wrap="square" rtlCol="0" anchor="ctr"/>
          <a:lstStyle/>
          <a:p>
            <a:pPr marL="0" indent="0">
              <a:buNone/>
            </a:pPr>
            <a:r>
              <a:rPr lang="en-US" sz="1350" dirty="0">
                <a:solidFill>
                  <a:srgbClr val="C4CCE6"/>
                </a:solidFill>
                <a:latin typeface="Calibri" pitchFamily="34" charset="0"/>
                <a:ea typeface="Calibri" pitchFamily="34" charset="-122"/>
                <a:cs typeface="Calibri" pitchFamily="34" charset="-120"/>
              </a:rPr>
              <a:t>Geprioriteerde portfolio van usecases, niet trendy tools.</a:t>
            </a:r>
            <a:endParaRPr lang="en-US" sz="1350" dirty="0"/>
          </a:p>
        </p:txBody>
      </p:sp>
      <p:sp>
        <p:nvSpPr>
          <p:cNvPr id="9" name="Shape 6"/>
          <p:cNvSpPr/>
          <p:nvPr/>
        </p:nvSpPr>
        <p:spPr>
          <a:xfrm>
            <a:off x="6190488" y="2148840"/>
            <a:ext cx="5257800" cy="1737360"/>
          </a:xfrm>
          <a:prstGeom prst="roundRect">
            <a:avLst>
              <a:gd name="adj" fmla="val 4737"/>
            </a:avLst>
          </a:prstGeom>
          <a:solidFill>
            <a:srgbClr val="1E2761"/>
          </a:solidFill>
          <a:ln/>
        </p:spPr>
        <p:txBody>
          <a:bodyPr/>
          <a:lstStyle/>
          <a:p>
            <a:endParaRPr lang="en-NL"/>
          </a:p>
        </p:txBody>
      </p:sp>
      <p:sp>
        <p:nvSpPr>
          <p:cNvPr id="10" name="Shape 7"/>
          <p:cNvSpPr/>
          <p:nvPr/>
        </p:nvSpPr>
        <p:spPr>
          <a:xfrm>
            <a:off x="6656832" y="2615184"/>
            <a:ext cx="804672" cy="804672"/>
          </a:xfrm>
          <a:prstGeom prst="ellipse">
            <a:avLst/>
          </a:prstGeom>
          <a:solidFill>
            <a:srgbClr val="E9B44C"/>
          </a:solidFill>
          <a:ln/>
        </p:spPr>
        <p:txBody>
          <a:bodyPr/>
          <a:lstStyle/>
          <a:p>
            <a:endParaRPr lang="en-NL"/>
          </a:p>
        </p:txBody>
      </p:sp>
      <p:pic>
        <p:nvPicPr>
          <p:cNvPr id="11" name="Image 1" descr="preencoded.png"/>
          <p:cNvPicPr>
            <a:picLocks noChangeAspect="1"/>
          </p:cNvPicPr>
          <p:nvPr/>
        </p:nvPicPr>
        <p:blipFill>
          <a:blip r:embed="rId4"/>
          <a:stretch>
            <a:fillRect/>
          </a:stretch>
        </p:blipFill>
        <p:spPr>
          <a:xfrm>
            <a:off x="6847942" y="2806294"/>
            <a:ext cx="422453" cy="422453"/>
          </a:xfrm>
          <a:prstGeom prst="rect">
            <a:avLst/>
          </a:prstGeom>
        </p:spPr>
      </p:pic>
      <p:sp>
        <p:nvSpPr>
          <p:cNvPr id="12" name="Text 8"/>
          <p:cNvSpPr/>
          <p:nvPr/>
        </p:nvSpPr>
        <p:spPr>
          <a:xfrm>
            <a:off x="7790688" y="2441448"/>
            <a:ext cx="3429000" cy="411480"/>
          </a:xfrm>
          <a:prstGeom prst="rect">
            <a:avLst/>
          </a:prstGeom>
          <a:noFill/>
          <a:ln/>
        </p:spPr>
        <p:txBody>
          <a:bodyPr wrap="square"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AI-beleid</a:t>
            </a:r>
            <a:endParaRPr lang="en-US" sz="2000" dirty="0"/>
          </a:p>
        </p:txBody>
      </p:sp>
      <p:sp>
        <p:nvSpPr>
          <p:cNvPr id="13" name="Text 9"/>
          <p:cNvSpPr/>
          <p:nvPr/>
        </p:nvSpPr>
        <p:spPr>
          <a:xfrm>
            <a:off x="7790688" y="2898648"/>
            <a:ext cx="3383280" cy="868680"/>
          </a:xfrm>
          <a:prstGeom prst="rect">
            <a:avLst/>
          </a:prstGeom>
          <a:noFill/>
          <a:ln/>
        </p:spPr>
        <p:txBody>
          <a:bodyPr wrap="square" rtlCol="0" anchor="ctr"/>
          <a:lstStyle/>
          <a:p>
            <a:pPr marL="0" indent="0">
              <a:buNone/>
            </a:pPr>
            <a:r>
              <a:rPr lang="en-US" sz="1350" dirty="0">
                <a:solidFill>
                  <a:srgbClr val="C4CCE6"/>
                </a:solidFill>
                <a:latin typeface="Calibri" pitchFamily="34" charset="0"/>
                <a:ea typeface="Calibri" pitchFamily="34" charset="-122"/>
                <a:cs typeface="Calibri" pitchFamily="34" charset="-120"/>
              </a:rPr>
              <a:t>Praktisch genoeg om op maandagmorgen te gebruiken.</a:t>
            </a:r>
            <a:endParaRPr lang="en-US" sz="1350" dirty="0"/>
          </a:p>
        </p:txBody>
      </p:sp>
      <p:sp>
        <p:nvSpPr>
          <p:cNvPr id="14" name="Shape 10"/>
          <p:cNvSpPr/>
          <p:nvPr/>
        </p:nvSpPr>
        <p:spPr>
          <a:xfrm>
            <a:off x="566928" y="4206240"/>
            <a:ext cx="5257800" cy="1737360"/>
          </a:xfrm>
          <a:prstGeom prst="roundRect">
            <a:avLst>
              <a:gd name="adj" fmla="val 4737"/>
            </a:avLst>
          </a:prstGeom>
          <a:solidFill>
            <a:srgbClr val="1E2761"/>
          </a:solidFill>
          <a:ln/>
        </p:spPr>
        <p:txBody>
          <a:bodyPr/>
          <a:lstStyle/>
          <a:p>
            <a:endParaRPr lang="en-NL"/>
          </a:p>
        </p:txBody>
      </p:sp>
      <p:sp>
        <p:nvSpPr>
          <p:cNvPr id="15" name="Shape 11"/>
          <p:cNvSpPr/>
          <p:nvPr/>
        </p:nvSpPr>
        <p:spPr>
          <a:xfrm>
            <a:off x="1033272" y="4672584"/>
            <a:ext cx="804672" cy="804672"/>
          </a:xfrm>
          <a:prstGeom prst="ellipse">
            <a:avLst/>
          </a:prstGeom>
          <a:solidFill>
            <a:srgbClr val="E9B44C"/>
          </a:solidFill>
          <a:ln/>
        </p:spPr>
        <p:txBody>
          <a:bodyPr/>
          <a:lstStyle/>
          <a:p>
            <a:endParaRPr lang="en-NL"/>
          </a:p>
        </p:txBody>
      </p:sp>
      <p:pic>
        <p:nvPicPr>
          <p:cNvPr id="16" name="Image 2" descr="preencoded.png"/>
          <p:cNvPicPr>
            <a:picLocks noChangeAspect="1"/>
          </p:cNvPicPr>
          <p:nvPr/>
        </p:nvPicPr>
        <p:blipFill>
          <a:blip r:embed="rId5"/>
          <a:stretch>
            <a:fillRect/>
          </a:stretch>
        </p:blipFill>
        <p:spPr>
          <a:xfrm>
            <a:off x="1224382" y="4863694"/>
            <a:ext cx="422453" cy="422453"/>
          </a:xfrm>
          <a:prstGeom prst="rect">
            <a:avLst/>
          </a:prstGeom>
        </p:spPr>
      </p:pic>
      <p:sp>
        <p:nvSpPr>
          <p:cNvPr id="17" name="Text 12"/>
          <p:cNvSpPr/>
          <p:nvPr/>
        </p:nvSpPr>
        <p:spPr>
          <a:xfrm>
            <a:off x="2167128" y="4498848"/>
            <a:ext cx="3429000" cy="411480"/>
          </a:xfrm>
          <a:prstGeom prst="rect">
            <a:avLst/>
          </a:prstGeom>
          <a:noFill/>
          <a:ln/>
        </p:spPr>
        <p:txBody>
          <a:bodyPr wrap="square"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Opleiding</a:t>
            </a:r>
            <a:endParaRPr lang="en-US" sz="2000" dirty="0"/>
          </a:p>
        </p:txBody>
      </p:sp>
      <p:sp>
        <p:nvSpPr>
          <p:cNvPr id="18" name="Text 13"/>
          <p:cNvSpPr/>
          <p:nvPr/>
        </p:nvSpPr>
        <p:spPr>
          <a:xfrm>
            <a:off x="2167128" y="4956048"/>
            <a:ext cx="3383280" cy="868680"/>
          </a:xfrm>
          <a:prstGeom prst="rect">
            <a:avLst/>
          </a:prstGeom>
          <a:noFill/>
          <a:ln/>
        </p:spPr>
        <p:txBody>
          <a:bodyPr wrap="square" rtlCol="0" anchor="ctr"/>
          <a:lstStyle/>
          <a:p>
            <a:pPr marL="0" indent="0">
              <a:buNone/>
            </a:pPr>
            <a:r>
              <a:rPr lang="en-US" sz="1350" dirty="0">
                <a:solidFill>
                  <a:srgbClr val="C4CCE6"/>
                </a:solidFill>
                <a:latin typeface="Calibri" pitchFamily="34" charset="0"/>
                <a:ea typeface="Calibri" pitchFamily="34" charset="-122"/>
                <a:cs typeface="Calibri" pitchFamily="34" charset="-120"/>
              </a:rPr>
              <a:t>Functiegerichte AI-geletterdheid per rol en niveau.</a:t>
            </a:r>
            <a:endParaRPr lang="en-US" sz="1350" dirty="0"/>
          </a:p>
        </p:txBody>
      </p:sp>
      <p:sp>
        <p:nvSpPr>
          <p:cNvPr id="19" name="Shape 14"/>
          <p:cNvSpPr/>
          <p:nvPr/>
        </p:nvSpPr>
        <p:spPr>
          <a:xfrm>
            <a:off x="6190488" y="4206240"/>
            <a:ext cx="5257800" cy="1737360"/>
          </a:xfrm>
          <a:prstGeom prst="roundRect">
            <a:avLst>
              <a:gd name="adj" fmla="val 4737"/>
            </a:avLst>
          </a:prstGeom>
          <a:solidFill>
            <a:srgbClr val="1E2761"/>
          </a:solidFill>
          <a:ln/>
        </p:spPr>
        <p:txBody>
          <a:bodyPr/>
          <a:lstStyle/>
          <a:p>
            <a:endParaRPr lang="en-NL"/>
          </a:p>
        </p:txBody>
      </p:sp>
      <p:sp>
        <p:nvSpPr>
          <p:cNvPr id="20" name="Shape 15"/>
          <p:cNvSpPr/>
          <p:nvPr/>
        </p:nvSpPr>
        <p:spPr>
          <a:xfrm>
            <a:off x="6656832" y="4672584"/>
            <a:ext cx="804672" cy="804672"/>
          </a:xfrm>
          <a:prstGeom prst="ellipse">
            <a:avLst/>
          </a:prstGeom>
          <a:solidFill>
            <a:srgbClr val="E9B44C"/>
          </a:solidFill>
          <a:ln/>
        </p:spPr>
        <p:txBody>
          <a:bodyPr/>
          <a:lstStyle/>
          <a:p>
            <a:endParaRPr lang="en-NL"/>
          </a:p>
        </p:txBody>
      </p:sp>
      <p:pic>
        <p:nvPicPr>
          <p:cNvPr id="21" name="Image 3" descr="preencoded.png"/>
          <p:cNvPicPr>
            <a:picLocks noChangeAspect="1"/>
          </p:cNvPicPr>
          <p:nvPr/>
        </p:nvPicPr>
        <p:blipFill>
          <a:blip r:embed="rId6"/>
          <a:stretch>
            <a:fillRect/>
          </a:stretch>
        </p:blipFill>
        <p:spPr>
          <a:xfrm>
            <a:off x="6847942" y="4863694"/>
            <a:ext cx="422453" cy="422453"/>
          </a:xfrm>
          <a:prstGeom prst="rect">
            <a:avLst/>
          </a:prstGeom>
        </p:spPr>
      </p:pic>
      <p:sp>
        <p:nvSpPr>
          <p:cNvPr id="22" name="Text 16"/>
          <p:cNvSpPr/>
          <p:nvPr/>
        </p:nvSpPr>
        <p:spPr>
          <a:xfrm>
            <a:off x="7790688" y="4498848"/>
            <a:ext cx="3429000" cy="411480"/>
          </a:xfrm>
          <a:prstGeom prst="rect">
            <a:avLst/>
          </a:prstGeom>
          <a:noFill/>
          <a:ln/>
        </p:spPr>
        <p:txBody>
          <a:bodyPr wrap="square"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KPI's</a:t>
            </a:r>
            <a:endParaRPr lang="en-US" sz="2000" dirty="0"/>
          </a:p>
        </p:txBody>
      </p:sp>
      <p:sp>
        <p:nvSpPr>
          <p:cNvPr id="23" name="Text 17"/>
          <p:cNvSpPr/>
          <p:nvPr/>
        </p:nvSpPr>
        <p:spPr>
          <a:xfrm>
            <a:off x="7790688" y="4956048"/>
            <a:ext cx="3383280" cy="868680"/>
          </a:xfrm>
          <a:prstGeom prst="rect">
            <a:avLst/>
          </a:prstGeom>
          <a:noFill/>
          <a:ln/>
        </p:spPr>
        <p:txBody>
          <a:bodyPr wrap="square" rtlCol="0" anchor="ctr"/>
          <a:lstStyle/>
          <a:p>
            <a:pPr marL="0" indent="0">
              <a:buNone/>
            </a:pPr>
            <a:r>
              <a:rPr lang="en-US" sz="1350" dirty="0">
                <a:solidFill>
                  <a:srgbClr val="C4CCE6"/>
                </a:solidFill>
                <a:latin typeface="Calibri" pitchFamily="34" charset="0"/>
                <a:ea typeface="Calibri" pitchFamily="34" charset="-122"/>
                <a:cs typeface="Calibri" pitchFamily="34" charset="-120"/>
              </a:rPr>
              <a:t>Waarde, kwaliteit, adoptie, risico en governance meten.</a:t>
            </a:r>
            <a:endParaRPr lang="en-US" sz="1350" dirty="0"/>
          </a:p>
        </p:txBody>
      </p:sp>
      <p:sp>
        <p:nvSpPr>
          <p:cNvPr id="25" name="Text 18"/>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26" name="Text 19"/>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3A57A8"/>
                </a:solidFill>
                <a:latin typeface="Calibri" pitchFamily="34" charset="0"/>
                <a:ea typeface="Calibri" pitchFamily="34" charset="-122"/>
                <a:cs typeface="Calibri" pitchFamily="34" charset="-120"/>
              </a:rPr>
              <a:t>DE KOMENDE MAANDEN</a:t>
            </a:r>
            <a:endParaRPr lang="en-US" sz="1200" dirty="0"/>
          </a:p>
        </p:txBody>
      </p:sp>
      <p:sp>
        <p:nvSpPr>
          <p:cNvPr id="3" name="Text 1"/>
          <p:cNvSpPr/>
          <p:nvPr/>
        </p:nvSpPr>
        <p:spPr>
          <a:xfrm>
            <a:off x="566928" y="932688"/>
            <a:ext cx="11055096" cy="868680"/>
          </a:xfrm>
          <a:prstGeom prst="rect">
            <a:avLst/>
          </a:prstGeom>
          <a:noFill/>
          <a:ln/>
        </p:spPr>
        <p:txBody>
          <a:bodyPr wrap="square" rtlCol="0" anchor="t"/>
          <a:lstStyle/>
          <a:p>
            <a:pPr marL="0" indent="0" algn="l">
              <a:lnSpc>
                <a:spcPct val="98000"/>
              </a:lnSpc>
              <a:buNone/>
            </a:pPr>
            <a:r>
              <a:rPr lang="en-US" sz="3400" b="1" dirty="0">
                <a:solidFill>
                  <a:srgbClr val="1E2761"/>
                </a:solidFill>
                <a:latin typeface="Calibri" pitchFamily="34" charset="0"/>
                <a:ea typeface="Calibri" pitchFamily="34" charset="-122"/>
                <a:cs typeface="Calibri" pitchFamily="34" charset="-120"/>
              </a:rPr>
              <a:t>Maandag begint u hier</a:t>
            </a:r>
            <a:endParaRPr lang="en-US" sz="3400" dirty="0"/>
          </a:p>
        </p:txBody>
      </p:sp>
      <p:sp>
        <p:nvSpPr>
          <p:cNvPr id="4" name="Shape 2"/>
          <p:cNvSpPr/>
          <p:nvPr/>
        </p:nvSpPr>
        <p:spPr>
          <a:xfrm>
            <a:off x="566928" y="214884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5" name="Shape 3"/>
          <p:cNvSpPr/>
          <p:nvPr/>
        </p:nvSpPr>
        <p:spPr>
          <a:xfrm>
            <a:off x="859536" y="2418588"/>
            <a:ext cx="512064" cy="512064"/>
          </a:xfrm>
          <a:prstGeom prst="ellipse">
            <a:avLst/>
          </a:prstGeom>
          <a:solidFill>
            <a:srgbClr val="1E2761"/>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981151" y="2540203"/>
            <a:ext cx="268834" cy="268834"/>
          </a:xfrm>
          <a:prstGeom prst="rect">
            <a:avLst/>
          </a:prstGeom>
        </p:spPr>
      </p:pic>
      <p:sp>
        <p:nvSpPr>
          <p:cNvPr id="7" name="Text 4"/>
          <p:cNvSpPr/>
          <p:nvPr/>
        </p:nvSpPr>
        <p:spPr>
          <a:xfrm>
            <a:off x="1527048" y="2295144"/>
            <a:ext cx="4069080" cy="365760"/>
          </a:xfrm>
          <a:prstGeom prst="rect">
            <a:avLst/>
          </a:prstGeom>
          <a:noFill/>
          <a:ln/>
        </p:spPr>
        <p:txBody>
          <a:bodyPr wrap="square"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Maak een AI-register</a:t>
            </a:r>
            <a:endParaRPr lang="en-US" sz="1550" dirty="0"/>
          </a:p>
        </p:txBody>
      </p:sp>
      <p:sp>
        <p:nvSpPr>
          <p:cNvPr id="8" name="Text 5"/>
          <p:cNvSpPr/>
          <p:nvPr/>
        </p:nvSpPr>
        <p:spPr>
          <a:xfrm>
            <a:off x="1527048" y="2660904"/>
            <a:ext cx="4069080" cy="45720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Modellen, assistants, agents, API's en embedded functies.</a:t>
            </a:r>
            <a:endParaRPr lang="en-US" sz="1250" dirty="0"/>
          </a:p>
        </p:txBody>
      </p:sp>
      <p:sp>
        <p:nvSpPr>
          <p:cNvPr id="9" name="Shape 6"/>
          <p:cNvSpPr/>
          <p:nvPr/>
        </p:nvSpPr>
        <p:spPr>
          <a:xfrm>
            <a:off x="6190488" y="214884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10" name="Shape 7"/>
          <p:cNvSpPr/>
          <p:nvPr/>
        </p:nvSpPr>
        <p:spPr>
          <a:xfrm>
            <a:off x="6483096" y="2418588"/>
            <a:ext cx="512064" cy="512064"/>
          </a:xfrm>
          <a:prstGeom prst="ellipse">
            <a:avLst/>
          </a:prstGeom>
          <a:solidFill>
            <a:srgbClr val="1E2761"/>
          </a:solidFill>
          <a:ln/>
        </p:spPr>
        <p:txBody>
          <a:bodyPr/>
          <a:lstStyle/>
          <a:p>
            <a:endParaRPr lang="en-NL"/>
          </a:p>
        </p:txBody>
      </p:sp>
      <p:pic>
        <p:nvPicPr>
          <p:cNvPr id="11" name="Image 1" descr="preencoded.png"/>
          <p:cNvPicPr>
            <a:picLocks noChangeAspect="1"/>
          </p:cNvPicPr>
          <p:nvPr/>
        </p:nvPicPr>
        <p:blipFill>
          <a:blip r:embed="rId3"/>
          <a:stretch>
            <a:fillRect/>
          </a:stretch>
        </p:blipFill>
        <p:spPr>
          <a:xfrm>
            <a:off x="6604711" y="2540203"/>
            <a:ext cx="268834" cy="268834"/>
          </a:xfrm>
          <a:prstGeom prst="rect">
            <a:avLst/>
          </a:prstGeom>
        </p:spPr>
      </p:pic>
      <p:sp>
        <p:nvSpPr>
          <p:cNvPr id="12" name="Text 8"/>
          <p:cNvSpPr/>
          <p:nvPr/>
        </p:nvSpPr>
        <p:spPr>
          <a:xfrm>
            <a:off x="7150608" y="2295144"/>
            <a:ext cx="4069080" cy="365760"/>
          </a:xfrm>
          <a:prstGeom prst="rect">
            <a:avLst/>
          </a:prstGeom>
          <a:noFill/>
          <a:ln/>
        </p:spPr>
        <p:txBody>
          <a:bodyPr wrap="square"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Bepaal uw rol</a:t>
            </a:r>
            <a:endParaRPr lang="en-US" sz="1550" dirty="0"/>
          </a:p>
        </p:txBody>
      </p:sp>
      <p:sp>
        <p:nvSpPr>
          <p:cNvPr id="13" name="Text 9"/>
          <p:cNvSpPr/>
          <p:nvPr/>
        </p:nvSpPr>
        <p:spPr>
          <a:xfrm>
            <a:off x="7150608" y="2660904"/>
            <a:ext cx="4069080" cy="45720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Aanbieder, deployer, importeur of distributeur?</a:t>
            </a:r>
            <a:endParaRPr lang="en-US" sz="1250" dirty="0"/>
          </a:p>
        </p:txBody>
      </p:sp>
      <p:sp>
        <p:nvSpPr>
          <p:cNvPr id="14" name="Shape 10"/>
          <p:cNvSpPr/>
          <p:nvPr/>
        </p:nvSpPr>
        <p:spPr>
          <a:xfrm>
            <a:off x="566928" y="338328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15" name="Shape 11"/>
          <p:cNvSpPr/>
          <p:nvPr/>
        </p:nvSpPr>
        <p:spPr>
          <a:xfrm>
            <a:off x="859536" y="3653028"/>
            <a:ext cx="512064" cy="512064"/>
          </a:xfrm>
          <a:prstGeom prst="ellipse">
            <a:avLst/>
          </a:prstGeom>
          <a:solidFill>
            <a:srgbClr val="1E2761"/>
          </a:solidFill>
          <a:ln/>
        </p:spPr>
        <p:txBody>
          <a:bodyPr/>
          <a:lstStyle/>
          <a:p>
            <a:endParaRPr lang="en-NL"/>
          </a:p>
        </p:txBody>
      </p:sp>
      <p:pic>
        <p:nvPicPr>
          <p:cNvPr id="16" name="Image 2" descr="preencoded.png"/>
          <p:cNvPicPr>
            <a:picLocks noChangeAspect="1"/>
          </p:cNvPicPr>
          <p:nvPr/>
        </p:nvPicPr>
        <p:blipFill>
          <a:blip r:embed="rId3"/>
          <a:stretch>
            <a:fillRect/>
          </a:stretch>
        </p:blipFill>
        <p:spPr>
          <a:xfrm>
            <a:off x="981151" y="3774643"/>
            <a:ext cx="268834" cy="268834"/>
          </a:xfrm>
          <a:prstGeom prst="rect">
            <a:avLst/>
          </a:prstGeom>
        </p:spPr>
      </p:pic>
      <p:sp>
        <p:nvSpPr>
          <p:cNvPr id="17" name="Text 12"/>
          <p:cNvSpPr/>
          <p:nvPr/>
        </p:nvSpPr>
        <p:spPr>
          <a:xfrm>
            <a:off x="1527048" y="3529584"/>
            <a:ext cx="4069080" cy="365760"/>
          </a:xfrm>
          <a:prstGeom prst="rect">
            <a:avLst/>
          </a:prstGeom>
          <a:noFill/>
          <a:ln/>
        </p:spPr>
        <p:txBody>
          <a:bodyPr wrap="square"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Classificeer op risico</a:t>
            </a:r>
            <a:endParaRPr lang="en-US" sz="1550" dirty="0"/>
          </a:p>
        </p:txBody>
      </p:sp>
      <p:sp>
        <p:nvSpPr>
          <p:cNvPr id="18" name="Text 13"/>
          <p:cNvSpPr/>
          <p:nvPr/>
        </p:nvSpPr>
        <p:spPr>
          <a:xfrm>
            <a:off x="1527048" y="3895344"/>
            <a:ext cx="4069080" cy="45720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Niet het merk, maar doel en context bepalen het risico.</a:t>
            </a:r>
            <a:endParaRPr lang="en-US" sz="1250" dirty="0"/>
          </a:p>
        </p:txBody>
      </p:sp>
      <p:sp>
        <p:nvSpPr>
          <p:cNvPr id="19" name="Shape 14"/>
          <p:cNvSpPr/>
          <p:nvPr/>
        </p:nvSpPr>
        <p:spPr>
          <a:xfrm>
            <a:off x="6190488" y="338328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20" name="Shape 15"/>
          <p:cNvSpPr/>
          <p:nvPr/>
        </p:nvSpPr>
        <p:spPr>
          <a:xfrm>
            <a:off x="6483096" y="3653028"/>
            <a:ext cx="512064" cy="512064"/>
          </a:xfrm>
          <a:prstGeom prst="ellipse">
            <a:avLst/>
          </a:prstGeom>
          <a:solidFill>
            <a:srgbClr val="1E2761"/>
          </a:solidFill>
          <a:ln/>
        </p:spPr>
        <p:txBody>
          <a:bodyPr/>
          <a:lstStyle/>
          <a:p>
            <a:endParaRPr lang="en-NL"/>
          </a:p>
        </p:txBody>
      </p:sp>
      <p:pic>
        <p:nvPicPr>
          <p:cNvPr id="21" name="Image 3" descr="preencoded.png"/>
          <p:cNvPicPr>
            <a:picLocks noChangeAspect="1"/>
          </p:cNvPicPr>
          <p:nvPr/>
        </p:nvPicPr>
        <p:blipFill>
          <a:blip r:embed="rId3"/>
          <a:stretch>
            <a:fillRect/>
          </a:stretch>
        </p:blipFill>
        <p:spPr>
          <a:xfrm>
            <a:off x="6604711" y="3774643"/>
            <a:ext cx="268834" cy="268834"/>
          </a:xfrm>
          <a:prstGeom prst="rect">
            <a:avLst/>
          </a:prstGeom>
        </p:spPr>
      </p:pic>
      <p:sp>
        <p:nvSpPr>
          <p:cNvPr id="22" name="Text 16"/>
          <p:cNvSpPr/>
          <p:nvPr/>
        </p:nvSpPr>
        <p:spPr>
          <a:xfrm>
            <a:off x="7150608" y="3529584"/>
            <a:ext cx="4069080" cy="365760"/>
          </a:xfrm>
          <a:prstGeom prst="rect">
            <a:avLst/>
          </a:prstGeom>
          <a:noFill/>
          <a:ln/>
        </p:spPr>
        <p:txBody>
          <a:bodyPr wrap="square"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Pak shadow AI aan</a:t>
            </a:r>
            <a:endParaRPr lang="en-US" sz="1550" dirty="0"/>
          </a:p>
        </p:txBody>
      </p:sp>
      <p:sp>
        <p:nvSpPr>
          <p:cNvPr id="23" name="Text 17"/>
          <p:cNvSpPr/>
          <p:nvPr/>
        </p:nvSpPr>
        <p:spPr>
          <a:xfrm>
            <a:off x="7150608" y="3895344"/>
            <a:ext cx="4069080" cy="45720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Bied goedgekeurde tools en duidelijke routes.</a:t>
            </a:r>
            <a:endParaRPr lang="en-US" sz="1250" dirty="0"/>
          </a:p>
        </p:txBody>
      </p:sp>
      <p:sp>
        <p:nvSpPr>
          <p:cNvPr id="24" name="Shape 18"/>
          <p:cNvSpPr/>
          <p:nvPr/>
        </p:nvSpPr>
        <p:spPr>
          <a:xfrm>
            <a:off x="566928" y="461772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25" name="Shape 19"/>
          <p:cNvSpPr/>
          <p:nvPr/>
        </p:nvSpPr>
        <p:spPr>
          <a:xfrm>
            <a:off x="859536" y="4887468"/>
            <a:ext cx="512064" cy="512064"/>
          </a:xfrm>
          <a:prstGeom prst="ellipse">
            <a:avLst/>
          </a:prstGeom>
          <a:solidFill>
            <a:srgbClr val="1E2761"/>
          </a:solidFill>
          <a:ln/>
        </p:spPr>
        <p:txBody>
          <a:bodyPr/>
          <a:lstStyle/>
          <a:p>
            <a:endParaRPr lang="en-NL"/>
          </a:p>
        </p:txBody>
      </p:sp>
      <p:pic>
        <p:nvPicPr>
          <p:cNvPr id="26" name="Image 4" descr="preencoded.png"/>
          <p:cNvPicPr>
            <a:picLocks noChangeAspect="1"/>
          </p:cNvPicPr>
          <p:nvPr/>
        </p:nvPicPr>
        <p:blipFill>
          <a:blip r:embed="rId3"/>
          <a:stretch>
            <a:fillRect/>
          </a:stretch>
        </p:blipFill>
        <p:spPr>
          <a:xfrm>
            <a:off x="981151" y="5009083"/>
            <a:ext cx="268834" cy="268834"/>
          </a:xfrm>
          <a:prstGeom prst="rect">
            <a:avLst/>
          </a:prstGeom>
        </p:spPr>
      </p:pic>
      <p:sp>
        <p:nvSpPr>
          <p:cNvPr id="27" name="Text 20"/>
          <p:cNvSpPr/>
          <p:nvPr/>
        </p:nvSpPr>
        <p:spPr>
          <a:xfrm>
            <a:off x="1527048" y="4764024"/>
            <a:ext cx="4069080" cy="365760"/>
          </a:xfrm>
          <a:prstGeom prst="rect">
            <a:avLst/>
          </a:prstGeom>
          <a:noFill/>
          <a:ln/>
        </p:spPr>
        <p:txBody>
          <a:bodyPr wrap="square"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Beperk agentrechten</a:t>
            </a:r>
            <a:endParaRPr lang="en-US" sz="1550" dirty="0"/>
          </a:p>
        </p:txBody>
      </p:sp>
      <p:sp>
        <p:nvSpPr>
          <p:cNvPr id="28" name="Text 21"/>
          <p:cNvSpPr/>
          <p:nvPr/>
        </p:nvSpPr>
        <p:spPr>
          <a:xfrm>
            <a:off x="1527048" y="5129784"/>
            <a:ext cx="4069080" cy="45720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Minimale rechten, goedkeuringsstappen, gescheiden omgevingen.</a:t>
            </a:r>
            <a:endParaRPr lang="en-US" sz="1250" dirty="0"/>
          </a:p>
        </p:txBody>
      </p:sp>
      <p:sp>
        <p:nvSpPr>
          <p:cNvPr id="29" name="Shape 22"/>
          <p:cNvSpPr/>
          <p:nvPr/>
        </p:nvSpPr>
        <p:spPr>
          <a:xfrm>
            <a:off x="6190488" y="4617720"/>
            <a:ext cx="5257800" cy="1051560"/>
          </a:xfrm>
          <a:prstGeom prst="roundRect">
            <a:avLst>
              <a:gd name="adj" fmla="val 7826"/>
            </a:avLst>
          </a:prstGeom>
          <a:solidFill>
            <a:srgbClr val="F4F6FB"/>
          </a:solidFill>
          <a:ln w="12700">
            <a:solidFill>
              <a:srgbClr val="D9E0F0"/>
            </a:solidFill>
            <a:prstDash val="solid"/>
          </a:ln>
        </p:spPr>
        <p:txBody>
          <a:bodyPr/>
          <a:lstStyle/>
          <a:p>
            <a:endParaRPr lang="en-NL"/>
          </a:p>
        </p:txBody>
      </p:sp>
      <p:sp>
        <p:nvSpPr>
          <p:cNvPr id="30" name="Shape 23"/>
          <p:cNvSpPr/>
          <p:nvPr/>
        </p:nvSpPr>
        <p:spPr>
          <a:xfrm>
            <a:off x="6483096" y="4887468"/>
            <a:ext cx="512064" cy="512064"/>
          </a:xfrm>
          <a:prstGeom prst="ellipse">
            <a:avLst/>
          </a:prstGeom>
          <a:solidFill>
            <a:srgbClr val="1E2761"/>
          </a:solidFill>
          <a:ln/>
        </p:spPr>
        <p:txBody>
          <a:bodyPr/>
          <a:lstStyle/>
          <a:p>
            <a:endParaRPr lang="en-NL"/>
          </a:p>
        </p:txBody>
      </p:sp>
      <p:pic>
        <p:nvPicPr>
          <p:cNvPr id="31" name="Image 5" descr="preencoded.png"/>
          <p:cNvPicPr>
            <a:picLocks noChangeAspect="1"/>
          </p:cNvPicPr>
          <p:nvPr/>
        </p:nvPicPr>
        <p:blipFill>
          <a:blip r:embed="rId3"/>
          <a:stretch>
            <a:fillRect/>
          </a:stretch>
        </p:blipFill>
        <p:spPr>
          <a:xfrm>
            <a:off x="6604711" y="5009083"/>
            <a:ext cx="268834" cy="268834"/>
          </a:xfrm>
          <a:prstGeom prst="rect">
            <a:avLst/>
          </a:prstGeom>
        </p:spPr>
      </p:pic>
      <p:sp>
        <p:nvSpPr>
          <p:cNvPr id="32" name="Text 24"/>
          <p:cNvSpPr/>
          <p:nvPr/>
        </p:nvSpPr>
        <p:spPr>
          <a:xfrm>
            <a:off x="7150608" y="4764024"/>
            <a:ext cx="4069080" cy="365760"/>
          </a:xfrm>
          <a:prstGeom prst="rect">
            <a:avLst/>
          </a:prstGeom>
          <a:noFill/>
          <a:ln/>
        </p:spPr>
        <p:txBody>
          <a:bodyPr wrap="square" rtlCol="0" anchor="ctr"/>
          <a:lstStyle/>
          <a:p>
            <a:pPr marL="0" indent="0">
              <a:buNone/>
            </a:pPr>
            <a:r>
              <a:rPr lang="en-US" sz="1550" b="1" dirty="0">
                <a:solidFill>
                  <a:srgbClr val="1E2761"/>
                </a:solidFill>
                <a:latin typeface="Calibri" pitchFamily="34" charset="0"/>
                <a:ea typeface="Calibri" pitchFamily="34" charset="-122"/>
                <a:cs typeface="Calibri" pitchFamily="34" charset="-120"/>
              </a:rPr>
              <a:t>Organiseer controle</a:t>
            </a:r>
            <a:endParaRPr lang="en-US" sz="1550" dirty="0"/>
          </a:p>
        </p:txBody>
      </p:sp>
      <p:sp>
        <p:nvSpPr>
          <p:cNvPr id="33" name="Text 25"/>
          <p:cNvSpPr/>
          <p:nvPr/>
        </p:nvSpPr>
        <p:spPr>
          <a:xfrm>
            <a:off x="7150608" y="5129784"/>
            <a:ext cx="4069080" cy="457200"/>
          </a:xfrm>
          <a:prstGeom prst="rect">
            <a:avLst/>
          </a:prstGeom>
          <a:noFill/>
          <a:ln/>
        </p:spPr>
        <p:txBody>
          <a:bodyPr wrap="square" rtlCol="0" anchor="ctr"/>
          <a:lstStyle/>
          <a:p>
            <a:pPr marL="0" indent="0">
              <a:buNone/>
            </a:pPr>
            <a:r>
              <a:rPr lang="en-US" sz="1250" dirty="0">
                <a:solidFill>
                  <a:srgbClr val="3A4256"/>
                </a:solidFill>
                <a:latin typeface="Calibri" pitchFamily="34" charset="0"/>
                <a:ea typeface="Calibri" pitchFamily="34" charset="-122"/>
                <a:cs typeface="Calibri" pitchFamily="34" charset="-120"/>
              </a:rPr>
              <a:t>Welke output wordt altijd gecontroleerd, en door wie?</a:t>
            </a:r>
            <a:endParaRPr lang="en-US" sz="1250" dirty="0"/>
          </a:p>
        </p:txBody>
      </p:sp>
      <p:sp>
        <p:nvSpPr>
          <p:cNvPr id="35" name="Text 26"/>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36" name="Text 27"/>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41A3C"/>
        </a:solidFill>
        <a:effectLst/>
      </p:bgPr>
    </p:bg>
    <p:spTree>
      <p:nvGrpSpPr>
        <p:cNvPr id="1" name=""/>
        <p:cNvGrpSpPr/>
        <p:nvPr/>
      </p:nvGrpSpPr>
      <p:grpSpPr>
        <a:xfrm>
          <a:off x="0" y="0"/>
          <a:ext cx="0" cy="0"/>
          <a:chOff x="0" y="0"/>
          <a:chExt cx="0" cy="0"/>
        </a:xfrm>
      </p:grpSpPr>
      <p:sp>
        <p:nvSpPr>
          <p:cNvPr id="2" name="Shape 0"/>
          <p:cNvSpPr/>
          <p:nvPr/>
        </p:nvSpPr>
        <p:spPr>
          <a:xfrm>
            <a:off x="8503920" y="-2194560"/>
            <a:ext cx="6400800" cy="6400800"/>
          </a:xfrm>
          <a:prstGeom prst="ellipse">
            <a:avLst/>
          </a:prstGeom>
          <a:solidFill>
            <a:srgbClr val="1E2761"/>
          </a:solidFill>
          <a:ln/>
        </p:spPr>
        <p:txBody>
          <a:bodyPr/>
          <a:lstStyle/>
          <a:p>
            <a:endParaRPr lang="en-NL"/>
          </a:p>
        </p:txBody>
      </p:sp>
      <p:sp>
        <p:nvSpPr>
          <p:cNvPr id="3" name="Shape 1"/>
          <p:cNvSpPr/>
          <p:nvPr/>
        </p:nvSpPr>
        <p:spPr>
          <a:xfrm>
            <a:off x="10332720" y="4206240"/>
            <a:ext cx="3657600" cy="3657600"/>
          </a:xfrm>
          <a:prstGeom prst="ellipse">
            <a:avLst/>
          </a:prstGeom>
          <a:solidFill>
            <a:srgbClr val="3A57A8"/>
          </a:solidFill>
          <a:ln/>
        </p:spPr>
        <p:txBody>
          <a:bodyPr/>
          <a:lstStyle/>
          <a:p>
            <a:endParaRPr lang="en-NL"/>
          </a:p>
        </p:txBody>
      </p:sp>
      <p:sp>
        <p:nvSpPr>
          <p:cNvPr id="4" name="Text 2"/>
          <p:cNvSpPr/>
          <p:nvPr/>
        </p:nvSpPr>
        <p:spPr>
          <a:xfrm>
            <a:off x="566928" y="566928"/>
            <a:ext cx="11055096" cy="274320"/>
          </a:xfrm>
          <a:prstGeom prst="rect">
            <a:avLst/>
          </a:prstGeom>
          <a:noFill/>
          <a:ln/>
        </p:spPr>
        <p:txBody>
          <a:bodyPr wrap="square" rtlCol="0" anchor="ctr"/>
          <a:lstStyle/>
          <a:p>
            <a:pPr marL="0" indent="0" algn="l">
              <a:buNone/>
            </a:pPr>
            <a:r>
              <a:rPr lang="en-US" sz="1200" b="1" kern="0" spc="300" dirty="0">
                <a:solidFill>
                  <a:srgbClr val="E9B44C"/>
                </a:solidFill>
                <a:latin typeface="Calibri" pitchFamily="34" charset="0"/>
                <a:ea typeface="Calibri" pitchFamily="34" charset="-122"/>
                <a:cs typeface="Calibri" pitchFamily="34" charset="-120"/>
              </a:rPr>
              <a:t>TOT SLOT</a:t>
            </a:r>
            <a:endParaRPr lang="en-US" sz="1200" dirty="0"/>
          </a:p>
        </p:txBody>
      </p:sp>
      <p:sp>
        <p:nvSpPr>
          <p:cNvPr id="5" name="Text 3"/>
          <p:cNvSpPr/>
          <p:nvPr/>
        </p:nvSpPr>
        <p:spPr>
          <a:xfrm>
            <a:off x="566928" y="1828800"/>
            <a:ext cx="9601200" cy="1645920"/>
          </a:xfrm>
          <a:prstGeom prst="rect">
            <a:avLst/>
          </a:prstGeom>
          <a:noFill/>
          <a:ln/>
        </p:spPr>
        <p:txBody>
          <a:bodyPr wrap="square" rtlCol="0" anchor="ctr"/>
          <a:lstStyle/>
          <a:p>
            <a:pPr marL="0" indent="0" algn="l">
              <a:lnSpc>
                <a:spcPct val="105000"/>
              </a:lnSpc>
              <a:buNone/>
            </a:pPr>
            <a:r>
              <a:rPr lang="en-US" sz="3400" b="1" dirty="0">
                <a:solidFill>
                  <a:srgbClr val="FFFFFF"/>
                </a:solidFill>
                <a:latin typeface="Calibri" pitchFamily="34" charset="0"/>
                <a:ea typeface="Calibri" pitchFamily="34" charset="-122"/>
                <a:cs typeface="Calibri" pitchFamily="34" charset="-120"/>
              </a:rPr>
              <a:t>Verantwoord AI-gebruik vraagt
meer dan een tool. Het vraagt een </a:t>
            </a:r>
            <a:r>
              <a:rPr lang="en-US" sz="3400" b="1" dirty="0">
                <a:solidFill>
                  <a:srgbClr val="E9B44C"/>
                </a:solidFill>
                <a:latin typeface="Calibri" pitchFamily="34" charset="0"/>
                <a:ea typeface="Calibri" pitchFamily="34" charset="-122"/>
                <a:cs typeface="Calibri" pitchFamily="34" charset="-120"/>
              </a:rPr>
              <a:t>netwerk</a:t>
            </a:r>
            <a:r>
              <a:rPr lang="en-US" sz="3400" b="1" dirty="0">
                <a:solidFill>
                  <a:srgbClr val="FFFFFF"/>
                </a:solidFill>
                <a:latin typeface="Calibri" pitchFamily="34" charset="0"/>
                <a:ea typeface="Calibri" pitchFamily="34" charset="-122"/>
                <a:cs typeface="Calibri" pitchFamily="34" charset="-120"/>
              </a:rPr>
              <a:t>.</a:t>
            </a:r>
            <a:endParaRPr lang="en-US" sz="3400" dirty="0"/>
          </a:p>
        </p:txBody>
      </p:sp>
      <p:sp>
        <p:nvSpPr>
          <p:cNvPr id="6" name="Text 4"/>
          <p:cNvSpPr/>
          <p:nvPr/>
        </p:nvSpPr>
        <p:spPr>
          <a:xfrm>
            <a:off x="566928" y="3611880"/>
            <a:ext cx="8686800" cy="822960"/>
          </a:xfrm>
          <a:prstGeom prst="rect">
            <a:avLst/>
          </a:prstGeom>
          <a:noFill/>
          <a:ln/>
        </p:spPr>
        <p:txBody>
          <a:bodyPr wrap="square" rtlCol="0" anchor="ctr"/>
          <a:lstStyle/>
          <a:p>
            <a:pPr marL="0" indent="0">
              <a:buNone/>
            </a:pPr>
            <a:r>
              <a:rPr lang="en-US" sz="1700" dirty="0">
                <a:solidFill>
                  <a:srgbClr val="BFC8E4"/>
                </a:solidFill>
                <a:latin typeface="Calibri" pitchFamily="34" charset="0"/>
                <a:ea typeface="Calibri" pitchFamily="34" charset="-122"/>
                <a:cs typeface="Calibri" pitchFamily="34" charset="-120"/>
              </a:rPr>
              <a:t>Waarin technische, juridische en bestuurlijke kennis samenkomen. Maak kennis met de NVAIR en word lid.</a:t>
            </a:r>
            <a:endParaRPr lang="en-US" sz="1700" dirty="0"/>
          </a:p>
        </p:txBody>
      </p:sp>
      <p:sp>
        <p:nvSpPr>
          <p:cNvPr id="7" name="Shape 5"/>
          <p:cNvSpPr/>
          <p:nvPr/>
        </p:nvSpPr>
        <p:spPr>
          <a:xfrm>
            <a:off x="566928" y="4663440"/>
            <a:ext cx="2926080" cy="640080"/>
          </a:xfrm>
          <a:prstGeom prst="roundRect">
            <a:avLst>
              <a:gd name="adj" fmla="val 14286"/>
            </a:avLst>
          </a:prstGeom>
          <a:solidFill>
            <a:srgbClr val="E9B44C"/>
          </a:solidFill>
          <a:ln/>
        </p:spPr>
        <p:txBody>
          <a:bodyPr/>
          <a:lstStyle/>
          <a:p>
            <a:endParaRPr lang="en-NL"/>
          </a:p>
        </p:txBody>
      </p:sp>
      <p:sp>
        <p:nvSpPr>
          <p:cNvPr id="8" name="Text 6"/>
          <p:cNvSpPr/>
          <p:nvPr/>
        </p:nvSpPr>
        <p:spPr>
          <a:xfrm>
            <a:off x="566928" y="4663440"/>
            <a:ext cx="2926080" cy="640080"/>
          </a:xfrm>
          <a:prstGeom prst="rect">
            <a:avLst/>
          </a:prstGeom>
          <a:noFill/>
          <a:ln/>
        </p:spPr>
        <p:txBody>
          <a:bodyPr wrap="square" rtlCol="0" anchor="ctr"/>
          <a:lstStyle/>
          <a:p>
            <a:pPr marL="0" indent="0" algn="ctr">
              <a:buNone/>
            </a:pPr>
            <a:r>
              <a:rPr lang="en-US" sz="2000" b="1" dirty="0">
                <a:solidFill>
                  <a:srgbClr val="141A3C"/>
                </a:solidFill>
                <a:latin typeface="Calibri" pitchFamily="34" charset="0"/>
                <a:ea typeface="Calibri" pitchFamily="34" charset="-122"/>
                <a:cs typeface="Calibri" pitchFamily="34" charset="-120"/>
              </a:rPr>
              <a:t>nvair.nl</a:t>
            </a:r>
            <a:endParaRPr lang="en-US" sz="2000" dirty="0"/>
          </a:p>
        </p:txBody>
      </p:sp>
      <p:sp>
        <p:nvSpPr>
          <p:cNvPr id="9" name="Text 7"/>
          <p:cNvSpPr/>
          <p:nvPr/>
        </p:nvSpPr>
        <p:spPr>
          <a:xfrm>
            <a:off x="566928" y="5806440"/>
            <a:ext cx="8229600" cy="640080"/>
          </a:xfrm>
          <a:prstGeom prst="rect">
            <a:avLst/>
          </a:prstGeom>
          <a:noFill/>
          <a:ln/>
        </p:spPr>
        <p:txBody>
          <a:bodyPr wrap="square" rtlCol="0" anchor="ctr"/>
          <a:lstStyle/>
          <a:p>
            <a:pPr marL="0" indent="0" algn="l">
              <a:buNone/>
            </a:pPr>
            <a:r>
              <a:rPr lang="en-US" sz="1500" b="1" dirty="0">
                <a:solidFill>
                  <a:srgbClr val="FFFFFF"/>
                </a:solidFill>
                <a:latin typeface="Calibri" pitchFamily="34" charset="0"/>
                <a:ea typeface="Calibri" pitchFamily="34" charset="-122"/>
                <a:cs typeface="Calibri" pitchFamily="34" charset="-120"/>
              </a:rPr>
              <a:t>Barry van der Laan MBA</a:t>
            </a:r>
            <a:endParaRPr lang="en-US" sz="1500" dirty="0"/>
          </a:p>
          <a:p>
            <a:pPr marL="0" indent="0" algn="l">
              <a:buNone/>
            </a:pPr>
            <a:r>
              <a:rPr lang="en-US" sz="1200" dirty="0">
                <a:solidFill>
                  <a:srgbClr val="9AA4C4"/>
                </a:solidFill>
                <a:latin typeface="Calibri" pitchFamily="34" charset="0"/>
                <a:ea typeface="Calibri" pitchFamily="34" charset="-122"/>
                <a:cs typeface="Calibri" pitchFamily="34" charset="-120"/>
              </a:rPr>
              <a:t>Bestuurslid Nederlandse Vereniging voor AI- en Robotrecht</a:t>
            </a:r>
            <a:endParaRPr lang="en-US" sz="1500" dirty="0"/>
          </a:p>
        </p:txBody>
      </p:sp>
      <p:sp>
        <p:nvSpPr>
          <p:cNvPr id="11" name="Text 8"/>
          <p:cNvSpPr/>
          <p:nvPr/>
        </p:nvSpPr>
        <p:spPr>
          <a:xfrm>
            <a:off x="566928" y="6400800"/>
            <a:ext cx="4572000" cy="274320"/>
          </a:xfrm>
          <a:prstGeom prst="rect">
            <a:avLst/>
          </a:prstGeom>
          <a:noFill/>
          <a:ln/>
        </p:spPr>
        <p:txBody>
          <a:bodyPr wrap="square" rtlCol="0" anchor="ctr"/>
          <a:lstStyle/>
          <a:p>
            <a:pPr marL="0" indent="0" algn="l">
              <a:buNone/>
            </a:pPr>
            <a:r>
              <a:rPr lang="en-US" sz="900" dirty="0">
                <a:solidFill>
                  <a:srgbClr val="5A6377"/>
                </a:solidFill>
                <a:latin typeface="Calibri" pitchFamily="34" charset="0"/>
                <a:ea typeface="Calibri" pitchFamily="34" charset="-122"/>
                <a:cs typeface="Calibri" pitchFamily="34" charset="-120"/>
              </a:rPr>
              <a:t>NVAIR  |  AI Tools 2026</a:t>
            </a:r>
            <a:endParaRPr lang="en-US" sz="900" dirty="0"/>
          </a:p>
        </p:txBody>
      </p:sp>
      <p:sp>
        <p:nvSpPr>
          <p:cNvPr id="12" name="Text 9"/>
          <p:cNvSpPr/>
          <p:nvPr/>
        </p:nvSpPr>
        <p:spPr>
          <a:xfrm>
            <a:off x="11274552" y="6400800"/>
            <a:ext cx="457200" cy="274320"/>
          </a:xfrm>
          <a:prstGeom prst="rect">
            <a:avLst/>
          </a:prstGeom>
          <a:noFill/>
          <a:ln/>
        </p:spPr>
        <p:txBody>
          <a:bodyPr wrap="square" rtlCol="0" anchor="ctr"/>
          <a:lstStyle/>
          <a:p>
            <a:pPr marL="0" indent="0" algn="r">
              <a:buNone/>
            </a:pPr>
            <a:r>
              <a:rPr lang="en-US" sz="1000" dirty="0">
                <a:solidFill>
                  <a:srgbClr val="5A6377"/>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2362</Words>
  <Application>Microsoft Office PowerPoint</Application>
  <PresentationFormat>Widescreen</PresentationFormat>
  <Paragraphs>275</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NVAIR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Barry van der Laan MBA</dc:creator>
  <cp:lastModifiedBy>Barry van der Laan MBA</cp:lastModifiedBy>
  <cp:revision>3</cp:revision>
  <dcterms:created xsi:type="dcterms:W3CDTF">2026-07-22T09:00:08Z</dcterms:created>
  <dcterms:modified xsi:type="dcterms:W3CDTF">2026-07-22T09:11:22Z</dcterms:modified>
</cp:coreProperties>
</file>